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6"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285"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9" r:id="rId66"/>
    <p:sldId id="308" r:id="rId67"/>
    <p:sldId id="322" r:id="rId68"/>
    <p:sldId id="323" r:id="rId69"/>
    <p:sldId id="324" r:id="rId70"/>
    <p:sldId id="325" r:id="rId71"/>
    <p:sldId id="326" r:id="rId72"/>
    <p:sldId id="327" r:id="rId73"/>
    <p:sldId id="328" r:id="rId74"/>
    <p:sldId id="329" r:id="rId75"/>
    <p:sldId id="330" r:id="rId76"/>
    <p:sldId id="331" r:id="rId77"/>
    <p:sldId id="332"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6" autoAdjust="0"/>
    <p:restoredTop sz="96517" autoAdjust="0"/>
  </p:normalViewPr>
  <p:slideViewPr>
    <p:cSldViewPr snapToGrid="0">
      <p:cViewPr varScale="1">
        <p:scale>
          <a:sx n="85" d="100"/>
          <a:sy n="85" d="100"/>
        </p:scale>
        <p:origin x="96" y="756"/>
      </p:cViewPr>
      <p:guideLst/>
    </p:cSldViewPr>
  </p:slideViewPr>
  <p:outlineViewPr>
    <p:cViewPr>
      <p:scale>
        <a:sx n="33" d="100"/>
        <a:sy n="33" d="100"/>
      </p:scale>
      <p:origin x="0" y="-6576"/>
    </p:cViewPr>
  </p:outlineViewPr>
  <p:notesTextViewPr>
    <p:cViewPr>
      <p:scale>
        <a:sx n="1" d="1"/>
        <a:sy n="1" d="1"/>
      </p:scale>
      <p:origin x="0" y="0"/>
    </p:cViewPr>
  </p:notesTextViewPr>
  <p:notesViewPr>
    <p:cSldViewPr snapToGrid="0">
      <p:cViewPr varScale="1">
        <p:scale>
          <a:sx n="91" d="100"/>
          <a:sy n="91" d="100"/>
        </p:scale>
        <p:origin x="375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84327E-74F0-4692-9256-81420C9AE9C1}" type="datetimeFigureOut">
              <a:rPr lang="en-CA" smtClean="0"/>
              <a:t>2020-03-31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D0E3A-DCEC-4C99-998A-2F9A4E7FE73F}" type="slidenum">
              <a:rPr lang="en-CA" smtClean="0"/>
              <a:t>‹#›</a:t>
            </a:fld>
            <a:endParaRPr lang="en-CA"/>
          </a:p>
        </p:txBody>
      </p:sp>
    </p:spTree>
    <p:extLst>
      <p:ext uri="{BB962C8B-B14F-4D97-AF65-F5344CB8AC3E}">
        <p14:creationId xmlns:p14="http://schemas.microsoft.com/office/powerpoint/2010/main" val="3940913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BCD0E3A-DCEC-4C99-998A-2F9A4E7FE73F}" type="slidenum">
              <a:rPr lang="en-CA" smtClean="0"/>
              <a:t>19</a:t>
            </a:fld>
            <a:endParaRPr lang="en-CA"/>
          </a:p>
        </p:txBody>
      </p:sp>
    </p:spTree>
    <p:extLst>
      <p:ext uri="{BB962C8B-B14F-4D97-AF65-F5344CB8AC3E}">
        <p14:creationId xmlns:p14="http://schemas.microsoft.com/office/powerpoint/2010/main" val="3439151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3/31/2020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C79F-7B43-47E6-BB2B-82D26B8AF915}"/>
              </a:ext>
            </a:extLst>
          </p:cNvPr>
          <p:cNvSpPr>
            <a:spLocks noGrp="1"/>
          </p:cNvSpPr>
          <p:nvPr>
            <p:ph type="ctrTitle"/>
          </p:nvPr>
        </p:nvSpPr>
        <p:spPr/>
        <p:txBody>
          <a:bodyPr/>
          <a:lstStyle/>
          <a:p>
            <a:r>
              <a:rPr lang="en-CA" dirty="0"/>
              <a:t>Control system for </a:t>
            </a:r>
            <a:br>
              <a:rPr lang="en-CA" dirty="0"/>
            </a:br>
            <a:r>
              <a:rPr lang="en-CA" dirty="0"/>
              <a:t>electric motorcycle</a:t>
            </a:r>
          </a:p>
        </p:txBody>
      </p:sp>
      <p:sp>
        <p:nvSpPr>
          <p:cNvPr id="3" name="Subtitle 2">
            <a:extLst>
              <a:ext uri="{FF2B5EF4-FFF2-40B4-BE49-F238E27FC236}">
                <a16:creationId xmlns:a16="http://schemas.microsoft.com/office/drawing/2014/main" id="{F59312BD-1E88-4AB3-9D7E-EC7292FD3F10}"/>
              </a:ext>
            </a:extLst>
          </p:cNvPr>
          <p:cNvSpPr>
            <a:spLocks noGrp="1"/>
          </p:cNvSpPr>
          <p:nvPr>
            <p:ph type="subTitle" idx="1"/>
          </p:nvPr>
        </p:nvSpPr>
        <p:spPr/>
        <p:txBody>
          <a:bodyPr/>
          <a:lstStyle/>
          <a:p>
            <a:r>
              <a:rPr lang="en-CA" dirty="0"/>
              <a:t>Cole </a:t>
            </a:r>
            <a:r>
              <a:rPr lang="en-CA" dirty="0" err="1"/>
              <a:t>fuerth</a:t>
            </a:r>
            <a:r>
              <a:rPr lang="en-CA" dirty="0"/>
              <a:t> </a:t>
            </a:r>
            <a:r>
              <a:rPr lang="en-CA" dirty="0" err="1"/>
              <a:t>eet</a:t>
            </a:r>
            <a:r>
              <a:rPr lang="en-CA" dirty="0"/>
              <a:t> 617 capstone project presentation</a:t>
            </a:r>
          </a:p>
        </p:txBody>
      </p:sp>
    </p:spTree>
    <p:extLst>
      <p:ext uri="{BB962C8B-B14F-4D97-AF65-F5344CB8AC3E}">
        <p14:creationId xmlns:p14="http://schemas.microsoft.com/office/powerpoint/2010/main" val="3407074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0F63-FCD8-4AF1-8C8C-3A075D0FB8C5}"/>
              </a:ext>
            </a:extLst>
          </p:cNvPr>
          <p:cNvSpPr>
            <a:spLocks noGrp="1"/>
          </p:cNvSpPr>
          <p:nvPr>
            <p:ph type="title"/>
          </p:nvPr>
        </p:nvSpPr>
        <p:spPr/>
        <p:txBody>
          <a:bodyPr/>
          <a:lstStyle/>
          <a:p>
            <a:r>
              <a:rPr lang="en-CA" dirty="0"/>
              <a:t>Background concepts</a:t>
            </a:r>
          </a:p>
        </p:txBody>
      </p:sp>
      <p:sp>
        <p:nvSpPr>
          <p:cNvPr id="3" name="Content Placeholder 2">
            <a:extLst>
              <a:ext uri="{FF2B5EF4-FFF2-40B4-BE49-F238E27FC236}">
                <a16:creationId xmlns:a16="http://schemas.microsoft.com/office/drawing/2014/main" id="{F676DEC1-6D14-4D72-A4F6-B4A855B5F46E}"/>
              </a:ext>
            </a:extLst>
          </p:cNvPr>
          <p:cNvSpPr>
            <a:spLocks noGrp="1"/>
          </p:cNvSpPr>
          <p:nvPr>
            <p:ph idx="1"/>
          </p:nvPr>
        </p:nvSpPr>
        <p:spPr/>
        <p:txBody>
          <a:bodyPr>
            <a:normAutofit/>
          </a:bodyPr>
          <a:lstStyle/>
          <a:p>
            <a:r>
              <a:rPr lang="en-CA" dirty="0"/>
              <a:t>Operational Amplifiers</a:t>
            </a:r>
          </a:p>
          <a:p>
            <a:r>
              <a:rPr lang="en-CA" dirty="0"/>
              <a:t>Instrumentation Amplifiers</a:t>
            </a:r>
          </a:p>
          <a:p>
            <a:r>
              <a:rPr lang="en-CA" dirty="0"/>
              <a:t>Diode analog safeties</a:t>
            </a:r>
          </a:p>
          <a:p>
            <a:r>
              <a:rPr lang="en-CA" dirty="0"/>
              <a:t>Voltage Dividers</a:t>
            </a:r>
          </a:p>
          <a:p>
            <a:r>
              <a:rPr lang="en-CA" dirty="0"/>
              <a:t>Serial communications using serial buffers</a:t>
            </a:r>
          </a:p>
          <a:p>
            <a:r>
              <a:rPr lang="en-CA" dirty="0"/>
              <a:t>Relay outputs / opto-isolated inputs</a:t>
            </a:r>
          </a:p>
        </p:txBody>
      </p:sp>
    </p:spTree>
    <p:extLst>
      <p:ext uri="{BB962C8B-B14F-4D97-AF65-F5344CB8AC3E}">
        <p14:creationId xmlns:p14="http://schemas.microsoft.com/office/powerpoint/2010/main" val="315633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8C47-58D8-4B2D-B5CD-531362FE384F}"/>
              </a:ext>
            </a:extLst>
          </p:cNvPr>
          <p:cNvSpPr>
            <a:spLocks noGrp="1"/>
          </p:cNvSpPr>
          <p:nvPr>
            <p:ph type="title"/>
          </p:nvPr>
        </p:nvSpPr>
        <p:spPr/>
        <p:txBody>
          <a:bodyPr/>
          <a:lstStyle/>
          <a:p>
            <a:r>
              <a:rPr lang="en-CA" dirty="0"/>
              <a:t>Operational amplifiers</a:t>
            </a:r>
          </a:p>
        </p:txBody>
      </p:sp>
      <p:sp>
        <p:nvSpPr>
          <p:cNvPr id="3" name="Content Placeholder 2">
            <a:extLst>
              <a:ext uri="{FF2B5EF4-FFF2-40B4-BE49-F238E27FC236}">
                <a16:creationId xmlns:a16="http://schemas.microsoft.com/office/drawing/2014/main" id="{1374C7EC-925E-48F5-9568-D4A5B3FAA976}"/>
              </a:ext>
            </a:extLst>
          </p:cNvPr>
          <p:cNvSpPr>
            <a:spLocks noGrp="1"/>
          </p:cNvSpPr>
          <p:nvPr>
            <p:ph idx="1"/>
          </p:nvPr>
        </p:nvSpPr>
        <p:spPr/>
        <p:txBody>
          <a:bodyPr/>
          <a:lstStyle/>
          <a:p>
            <a:r>
              <a:rPr lang="en-CA" dirty="0"/>
              <a:t>Operational Amplifiers were used as voltage buffers</a:t>
            </a:r>
          </a:p>
          <a:p>
            <a:r>
              <a:rPr lang="en-CA" dirty="0"/>
              <a:t>Voltage Buffers behave linearly, repeating any voltage on the input as the output, so long as the input is within the rail voltages</a:t>
            </a:r>
          </a:p>
        </p:txBody>
      </p:sp>
      <p:pic>
        <p:nvPicPr>
          <p:cNvPr id="5" name="Picture 4" descr="A close up of text on a white background&#10;&#10;Description automatically generated">
            <a:extLst>
              <a:ext uri="{FF2B5EF4-FFF2-40B4-BE49-F238E27FC236}">
                <a16:creationId xmlns:a16="http://schemas.microsoft.com/office/drawing/2014/main" id="{6178D736-16C4-443B-8583-0B4232943E9A}"/>
              </a:ext>
            </a:extLst>
          </p:cNvPr>
          <p:cNvPicPr>
            <a:picLocks noChangeAspect="1"/>
          </p:cNvPicPr>
          <p:nvPr/>
        </p:nvPicPr>
        <p:blipFill>
          <a:blip r:embed="rId2"/>
          <a:stretch>
            <a:fillRect/>
          </a:stretch>
        </p:blipFill>
        <p:spPr>
          <a:xfrm>
            <a:off x="3879673" y="3959893"/>
            <a:ext cx="4432653" cy="2699723"/>
          </a:xfrm>
          <a:prstGeom prst="rect">
            <a:avLst/>
          </a:prstGeom>
        </p:spPr>
      </p:pic>
    </p:spTree>
    <p:extLst>
      <p:ext uri="{BB962C8B-B14F-4D97-AF65-F5344CB8AC3E}">
        <p14:creationId xmlns:p14="http://schemas.microsoft.com/office/powerpoint/2010/main" val="284262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1A621-5CBF-4EA4-AA83-E8B8351C2897}"/>
              </a:ext>
            </a:extLst>
          </p:cNvPr>
          <p:cNvSpPr>
            <a:spLocks noGrp="1"/>
          </p:cNvSpPr>
          <p:nvPr>
            <p:ph type="title"/>
          </p:nvPr>
        </p:nvSpPr>
        <p:spPr/>
        <p:txBody>
          <a:bodyPr/>
          <a:lstStyle/>
          <a:p>
            <a:r>
              <a:rPr lang="en-CA" dirty="0"/>
              <a:t>Instrumentation amplifiers</a:t>
            </a:r>
          </a:p>
        </p:txBody>
      </p:sp>
      <p:sp>
        <p:nvSpPr>
          <p:cNvPr id="3" name="Content Placeholder 2">
            <a:extLst>
              <a:ext uri="{FF2B5EF4-FFF2-40B4-BE49-F238E27FC236}">
                <a16:creationId xmlns:a16="http://schemas.microsoft.com/office/drawing/2014/main" id="{55F5720C-F0EA-479D-A1CC-6713A61EAE93}"/>
              </a:ext>
            </a:extLst>
          </p:cNvPr>
          <p:cNvSpPr>
            <a:spLocks noGrp="1"/>
          </p:cNvSpPr>
          <p:nvPr>
            <p:ph idx="1"/>
          </p:nvPr>
        </p:nvSpPr>
        <p:spPr>
          <a:xfrm>
            <a:off x="1141413" y="1658143"/>
            <a:ext cx="9905999" cy="3541714"/>
          </a:xfrm>
        </p:spPr>
        <p:txBody>
          <a:bodyPr/>
          <a:lstStyle/>
          <a:p>
            <a:r>
              <a:rPr lang="en-CA" dirty="0"/>
              <a:t>Instrumentation Amplifiers, also known as “Differential Amplifiers”, generate an output potential proportionate to the difference of the input pins, multiplied by a gain set with a gain resistor.</a:t>
            </a:r>
          </a:p>
          <a:p>
            <a:r>
              <a:rPr lang="en-CA" dirty="0"/>
              <a:t>The INA126P Instrumentation amplifier was used with gain resistors of 1.46k and 1k resistors, and without gain resistors to measure individual 4S cell voltages within the 16S pack.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FA7729-45DF-4C38-922F-6FECC5E8344F}"/>
                  </a:ext>
                </a:extLst>
              </p:cNvPr>
              <p:cNvSpPr txBox="1"/>
              <p:nvPr/>
            </p:nvSpPr>
            <p:spPr>
              <a:xfrm>
                <a:off x="1073019" y="5000796"/>
                <a:ext cx="4012164" cy="664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𝑉</m:t>
                          </m:r>
                        </m:e>
                        <m:sub>
                          <m:r>
                            <a:rPr lang="en-CA" i="1">
                              <a:latin typeface="Cambria Math" panose="02040503050406030204" pitchFamily="18" charset="0"/>
                            </a:rPr>
                            <m:t>𝑜𝑢𝑡</m:t>
                          </m:r>
                        </m:sub>
                      </m:sSub>
                      <m:r>
                        <a:rPr lang="en-CA" i="1">
                          <a:latin typeface="Cambria Math" panose="02040503050406030204" pitchFamily="18" charset="0"/>
                        </a:rPr>
                        <m:t>=</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𝑖𝑛</m:t>
                              </m:r>
                            </m:e>
                            <m:sub>
                              <m:r>
                                <a:rPr lang="en-CA" i="1">
                                  <a:latin typeface="Cambria Math" panose="02040503050406030204" pitchFamily="18" charset="0"/>
                                </a:rPr>
                                <m:t>+</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𝑖𝑛</m:t>
                              </m:r>
                            </m:e>
                            <m:sub>
                              <m:r>
                                <a:rPr lang="en-CA" i="1">
                                  <a:latin typeface="Cambria Math" panose="02040503050406030204" pitchFamily="18" charset="0"/>
                                </a:rPr>
                                <m:t>−</m:t>
                              </m:r>
                            </m:sub>
                          </m:sSub>
                        </m:e>
                      </m:d>
                      <m:r>
                        <a:rPr lang="en-CA" i="1">
                          <a:latin typeface="Cambria Math" panose="02040503050406030204" pitchFamily="18" charset="0"/>
                        </a:rPr>
                        <m:t>∗(5+</m:t>
                      </m:r>
                      <m:f>
                        <m:fPr>
                          <m:ctrlPr>
                            <a:rPr lang="en-CA" i="1">
                              <a:latin typeface="Cambria Math" panose="02040503050406030204" pitchFamily="18" charset="0"/>
                            </a:rPr>
                          </m:ctrlPr>
                        </m:fPr>
                        <m:num>
                          <m:r>
                            <a:rPr lang="en-CA" i="1">
                              <a:latin typeface="Cambria Math" panose="02040503050406030204" pitchFamily="18" charset="0"/>
                            </a:rPr>
                            <m:t>80</m:t>
                          </m:r>
                          <m:r>
                            <a:rPr lang="en-CA" i="1">
                              <a:latin typeface="Cambria Math" panose="02040503050406030204" pitchFamily="18" charset="0"/>
                            </a:rPr>
                            <m:t>𝑘</m:t>
                          </m:r>
                          <m:r>
                            <a:rPr lang="en-CA" i="1">
                              <a:latin typeface="Cambria Math" panose="02040503050406030204" pitchFamily="18" charset="0"/>
                            </a:rPr>
                            <m:t>Ω</m:t>
                          </m:r>
                        </m:num>
                        <m:den>
                          <m:sSub>
                            <m:sSubPr>
                              <m:ctrlPr>
                                <a:rPr lang="en-CA" i="1">
                                  <a:latin typeface="Cambria Math" panose="02040503050406030204" pitchFamily="18" charset="0"/>
                                </a:rPr>
                              </m:ctrlPr>
                            </m:sSubPr>
                            <m:e>
                              <m:r>
                                <a:rPr lang="en-CA" i="1">
                                  <a:latin typeface="Cambria Math" panose="02040503050406030204" pitchFamily="18" charset="0"/>
                                </a:rPr>
                                <m:t>𝑅</m:t>
                              </m:r>
                            </m:e>
                            <m:sub>
                              <m:r>
                                <a:rPr lang="en-CA" i="1">
                                  <a:latin typeface="Cambria Math" panose="02040503050406030204" pitchFamily="18" charset="0"/>
                                </a:rPr>
                                <m:t>𝐺</m:t>
                              </m:r>
                            </m:sub>
                          </m:sSub>
                        </m:den>
                      </m:f>
                      <m:r>
                        <a:rPr lang="en-CA" i="1">
                          <a:latin typeface="Cambria Math" panose="02040503050406030204" pitchFamily="18" charset="0"/>
                        </a:rPr>
                        <m:t>)</m:t>
                      </m:r>
                    </m:oMath>
                  </m:oMathPara>
                </a14:m>
                <a:endParaRPr lang="en-CA" dirty="0"/>
              </a:p>
            </p:txBody>
          </p:sp>
        </mc:Choice>
        <mc:Fallback xmlns="">
          <p:sp>
            <p:nvSpPr>
              <p:cNvPr id="4" name="TextBox 3">
                <a:extLst>
                  <a:ext uri="{FF2B5EF4-FFF2-40B4-BE49-F238E27FC236}">
                    <a16:creationId xmlns:a16="http://schemas.microsoft.com/office/drawing/2014/main" id="{7AFA7729-45DF-4C38-922F-6FECC5E8344F}"/>
                  </a:ext>
                </a:extLst>
              </p:cNvPr>
              <p:cNvSpPr txBox="1">
                <a:spLocks noRot="1" noChangeAspect="1" noMove="1" noResize="1" noEditPoints="1" noAdjustHandles="1" noChangeArrowheads="1" noChangeShapeType="1" noTextEdit="1"/>
              </p:cNvSpPr>
              <p:nvPr/>
            </p:nvSpPr>
            <p:spPr>
              <a:xfrm>
                <a:off x="1073019" y="5000796"/>
                <a:ext cx="4012164" cy="664990"/>
              </a:xfrm>
              <a:prstGeom prst="rect">
                <a:avLst/>
              </a:prstGeom>
              <a:blipFill>
                <a:blip r:embed="rId2"/>
                <a:stretch>
                  <a:fillRect/>
                </a:stretch>
              </a:blipFill>
            </p:spPr>
            <p:txBody>
              <a:bodyPr/>
              <a:lstStyle/>
              <a:p>
                <a:r>
                  <a:rPr lang="en-CA">
                    <a:noFill/>
                  </a:rPr>
                  <a:t> </a:t>
                </a:r>
              </a:p>
            </p:txBody>
          </p:sp>
        </mc:Fallback>
      </mc:AlternateContent>
      <p:pic>
        <p:nvPicPr>
          <p:cNvPr id="10" name="Picture 9" descr="A close up of a map&#10;&#10;Description automatically generated">
            <a:extLst>
              <a:ext uri="{FF2B5EF4-FFF2-40B4-BE49-F238E27FC236}">
                <a16:creationId xmlns:a16="http://schemas.microsoft.com/office/drawing/2014/main" id="{EE1CEE4C-3048-407E-A1C8-2E4B731779AA}"/>
              </a:ext>
            </a:extLst>
          </p:cNvPr>
          <p:cNvPicPr>
            <a:picLocks noChangeAspect="1"/>
          </p:cNvPicPr>
          <p:nvPr/>
        </p:nvPicPr>
        <p:blipFill>
          <a:blip r:embed="rId3"/>
          <a:stretch>
            <a:fillRect/>
          </a:stretch>
        </p:blipFill>
        <p:spPr>
          <a:xfrm>
            <a:off x="6096000" y="4058291"/>
            <a:ext cx="2749420" cy="2687734"/>
          </a:xfrm>
          <a:prstGeom prst="rect">
            <a:avLst/>
          </a:prstGeom>
        </p:spPr>
      </p:pic>
    </p:spTree>
    <p:extLst>
      <p:ext uri="{BB962C8B-B14F-4D97-AF65-F5344CB8AC3E}">
        <p14:creationId xmlns:p14="http://schemas.microsoft.com/office/powerpoint/2010/main" val="2037924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1BEA-5421-4D07-AC93-68A70D5F8BDC}"/>
              </a:ext>
            </a:extLst>
          </p:cNvPr>
          <p:cNvSpPr>
            <a:spLocks noGrp="1"/>
          </p:cNvSpPr>
          <p:nvPr>
            <p:ph type="title"/>
          </p:nvPr>
        </p:nvSpPr>
        <p:spPr/>
        <p:txBody>
          <a:bodyPr/>
          <a:lstStyle/>
          <a:p>
            <a:r>
              <a:rPr lang="en-CA" dirty="0"/>
              <a:t>Diode safeties</a:t>
            </a:r>
          </a:p>
        </p:txBody>
      </p:sp>
      <p:sp>
        <p:nvSpPr>
          <p:cNvPr id="3" name="Content Placeholder 2">
            <a:extLst>
              <a:ext uri="{FF2B5EF4-FFF2-40B4-BE49-F238E27FC236}">
                <a16:creationId xmlns:a16="http://schemas.microsoft.com/office/drawing/2014/main" id="{BF1E99C1-D399-4A35-A506-C85036F4F2D3}"/>
              </a:ext>
            </a:extLst>
          </p:cNvPr>
          <p:cNvSpPr>
            <a:spLocks noGrp="1"/>
          </p:cNvSpPr>
          <p:nvPr>
            <p:ph idx="1"/>
          </p:nvPr>
        </p:nvSpPr>
        <p:spPr>
          <a:xfrm>
            <a:off x="1141412" y="1736303"/>
            <a:ext cx="9905999" cy="3541714"/>
          </a:xfrm>
        </p:spPr>
        <p:txBody>
          <a:bodyPr/>
          <a:lstStyle/>
          <a:p>
            <a:r>
              <a:rPr lang="en-CA" dirty="0"/>
              <a:t>By using a diode and a reference, a signal can be prevented from crossing above or below reference level using a diode. </a:t>
            </a:r>
          </a:p>
          <a:p>
            <a:r>
              <a:rPr lang="en-CA" dirty="0"/>
              <a:t>This is useful, when using +12V or -9V rails with </a:t>
            </a:r>
            <a:r>
              <a:rPr lang="en-CA" dirty="0" err="1"/>
              <a:t>opamps</a:t>
            </a:r>
            <a:r>
              <a:rPr lang="en-CA" dirty="0"/>
              <a:t> that feed directly into a TTL processor, since the processor would fail if given these levels.</a:t>
            </a:r>
          </a:p>
          <a:p>
            <a:pPr marL="0" indent="0">
              <a:buNone/>
            </a:pPr>
            <a:endParaRPr lang="en-CA" dirty="0"/>
          </a:p>
        </p:txBody>
      </p:sp>
      <p:pic>
        <p:nvPicPr>
          <p:cNvPr id="5" name="Picture 4" descr="A picture containing text, clock, filled, hanging&#10;&#10;Description automatically generated">
            <a:extLst>
              <a:ext uri="{FF2B5EF4-FFF2-40B4-BE49-F238E27FC236}">
                <a16:creationId xmlns:a16="http://schemas.microsoft.com/office/drawing/2014/main" id="{DE27FD9A-6818-4FF7-A486-E87E4530D1B6}"/>
              </a:ext>
            </a:extLst>
          </p:cNvPr>
          <p:cNvPicPr>
            <a:picLocks noChangeAspect="1"/>
          </p:cNvPicPr>
          <p:nvPr/>
        </p:nvPicPr>
        <p:blipFill>
          <a:blip r:embed="rId2"/>
          <a:stretch>
            <a:fillRect/>
          </a:stretch>
        </p:blipFill>
        <p:spPr>
          <a:xfrm>
            <a:off x="7069717" y="3750878"/>
            <a:ext cx="3399230" cy="2943131"/>
          </a:xfrm>
          <a:prstGeom prst="rect">
            <a:avLst/>
          </a:prstGeom>
        </p:spPr>
      </p:pic>
      <p:sp>
        <p:nvSpPr>
          <p:cNvPr id="6" name="TextBox 5">
            <a:extLst>
              <a:ext uri="{FF2B5EF4-FFF2-40B4-BE49-F238E27FC236}">
                <a16:creationId xmlns:a16="http://schemas.microsoft.com/office/drawing/2014/main" id="{0E560D4B-9DFD-4FF3-9688-B24272FD1BB3}"/>
              </a:ext>
            </a:extLst>
          </p:cNvPr>
          <p:cNvSpPr txBox="1"/>
          <p:nvPr/>
        </p:nvSpPr>
        <p:spPr>
          <a:xfrm>
            <a:off x="2920481" y="4677852"/>
            <a:ext cx="3984171" cy="1200329"/>
          </a:xfrm>
          <a:prstGeom prst="rect">
            <a:avLst/>
          </a:prstGeom>
          <a:noFill/>
        </p:spPr>
        <p:txBody>
          <a:bodyPr wrap="square" rtlCol="0">
            <a:spAutoFit/>
          </a:bodyPr>
          <a:lstStyle/>
          <a:p>
            <a:pPr algn="r"/>
            <a:r>
              <a:rPr lang="en-CA" dirty="0"/>
              <a:t>Diodes and references keep output level between -0.7V – 5.7V on this instrumentation amp operating on +12V and -9V rail potentials</a:t>
            </a:r>
          </a:p>
        </p:txBody>
      </p:sp>
    </p:spTree>
    <p:extLst>
      <p:ext uri="{BB962C8B-B14F-4D97-AF65-F5344CB8AC3E}">
        <p14:creationId xmlns:p14="http://schemas.microsoft.com/office/powerpoint/2010/main" val="1474129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8080-4CAC-4B2F-B072-01368208504D}"/>
              </a:ext>
            </a:extLst>
          </p:cNvPr>
          <p:cNvSpPr>
            <a:spLocks noGrp="1"/>
          </p:cNvSpPr>
          <p:nvPr>
            <p:ph type="title"/>
          </p:nvPr>
        </p:nvSpPr>
        <p:spPr/>
        <p:txBody>
          <a:bodyPr/>
          <a:lstStyle/>
          <a:p>
            <a:r>
              <a:rPr lang="en-CA" dirty="0"/>
              <a:t>Voltage dividers</a:t>
            </a:r>
          </a:p>
        </p:txBody>
      </p:sp>
      <p:sp>
        <p:nvSpPr>
          <p:cNvPr id="3" name="Content Placeholder 2">
            <a:extLst>
              <a:ext uri="{FF2B5EF4-FFF2-40B4-BE49-F238E27FC236}">
                <a16:creationId xmlns:a16="http://schemas.microsoft.com/office/drawing/2014/main" id="{F3218B67-6D79-4CBC-BA78-48EF4EEA72B5}"/>
              </a:ext>
            </a:extLst>
          </p:cNvPr>
          <p:cNvSpPr>
            <a:spLocks noGrp="1"/>
          </p:cNvSpPr>
          <p:nvPr>
            <p:ph idx="1"/>
          </p:nvPr>
        </p:nvSpPr>
        <p:spPr/>
        <p:txBody>
          <a:bodyPr/>
          <a:lstStyle/>
          <a:p>
            <a:r>
              <a:rPr lang="en-CA" dirty="0"/>
              <a:t>Voltage dividers consist of two or more resistors in series, ‘dividing’ an operational voltage down to a useable signal level.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F924A0-E5B3-4577-A1BC-B37C6F7CECC3}"/>
                  </a:ext>
                </a:extLst>
              </p:cNvPr>
              <p:cNvSpPr/>
              <p:nvPr/>
            </p:nvSpPr>
            <p:spPr>
              <a:xfrm>
                <a:off x="2308323" y="4806058"/>
                <a:ext cx="2024785" cy="518475"/>
              </a:xfrm>
              <a:prstGeom prst="rect">
                <a:avLst/>
              </a:prstGeom>
            </p:spPr>
            <p:txBody>
              <a:bodyPr wrap="none">
                <a:spAutoFit/>
              </a:bodyPr>
              <a:lstStyle/>
              <a:p>
                <a14:m>
                  <m:oMath xmlns:m="http://schemas.openxmlformats.org/officeDocument/2006/math">
                    <m:sSub>
                      <m:sSubPr>
                        <m:ctrlPr>
                          <a:rPr lang="en-CA" i="1">
                            <a:latin typeface="Cambria Math" panose="02040503050406030204" pitchFamily="18" charset="0"/>
                            <a:ea typeface="Times New Roman" panose="02020603050405020304" pitchFamily="18" charset="0"/>
                            <a:cs typeface="Arial" panose="020B0604020202020204" pitchFamily="34" charset="0"/>
                          </a:rPr>
                        </m:ctrlPr>
                      </m:sSubPr>
                      <m:e>
                        <m:r>
                          <a:rPr lang="en-CA" i="1">
                            <a:latin typeface="Cambria Math" panose="02040503050406030204" pitchFamily="18" charset="0"/>
                            <a:ea typeface="Times New Roman" panose="02020603050405020304" pitchFamily="18" charset="0"/>
                            <a:cs typeface="Arial" panose="020B0604020202020204" pitchFamily="34" charset="0"/>
                          </a:rPr>
                          <m:t>𝑉</m:t>
                        </m:r>
                      </m:e>
                      <m:sub>
                        <m:r>
                          <a:rPr lang="en-CA" i="1">
                            <a:latin typeface="Cambria Math" panose="02040503050406030204" pitchFamily="18" charset="0"/>
                            <a:ea typeface="Times New Roman" panose="02020603050405020304" pitchFamily="18" charset="0"/>
                            <a:cs typeface="Arial" panose="020B0604020202020204" pitchFamily="34" charset="0"/>
                          </a:rPr>
                          <m:t>𝑜𝑢𝑡</m:t>
                        </m:r>
                      </m:sub>
                    </m:sSub>
                    <m:r>
                      <a:rPr lang="en-CA" i="1">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cs typeface="Arial" panose="020B0604020202020204" pitchFamily="34" charset="0"/>
                          </a:rPr>
                        </m:ctrlPr>
                      </m:sSubPr>
                      <m:e>
                        <m:r>
                          <a:rPr lang="en-CA" i="1">
                            <a:latin typeface="Cambria Math" panose="02040503050406030204" pitchFamily="18" charset="0"/>
                            <a:ea typeface="Times New Roman" panose="02020603050405020304" pitchFamily="18" charset="0"/>
                            <a:cs typeface="Arial" panose="020B0604020202020204" pitchFamily="34" charset="0"/>
                          </a:rPr>
                          <m:t>𝑉</m:t>
                        </m:r>
                      </m:e>
                      <m:sub>
                        <m:r>
                          <a:rPr lang="en-CA" i="1">
                            <a:latin typeface="Cambria Math" panose="02040503050406030204" pitchFamily="18" charset="0"/>
                            <a:ea typeface="Times New Roman" panose="02020603050405020304" pitchFamily="18" charset="0"/>
                            <a:cs typeface="Arial" panose="020B0604020202020204" pitchFamily="34" charset="0"/>
                          </a:rPr>
                          <m:t>𝑖𝑛</m:t>
                        </m:r>
                      </m:sub>
                    </m:sSub>
                    <m:r>
                      <a:rPr lang="en-CA" i="1">
                        <a:latin typeface="Cambria Math" panose="02040503050406030204" pitchFamily="18" charset="0"/>
                        <a:ea typeface="Times New Roman" panose="02020603050405020304" pitchFamily="18" charset="0"/>
                        <a:cs typeface="Arial" panose="020B0604020202020204" pitchFamily="34" charset="0"/>
                      </a:rPr>
                      <m:t>(</m:t>
                    </m:r>
                    <m:f>
                      <m:fPr>
                        <m:ctrlPr>
                          <a:rPr lang="en-CA" i="1">
                            <a:effectLst/>
                            <a:latin typeface="Cambria Math" panose="02040503050406030204" pitchFamily="18" charset="0"/>
                            <a:ea typeface="Times New Roman" panose="02020603050405020304" pitchFamily="18" charset="0"/>
                            <a:cs typeface="Arial" panose="020B0604020202020204" pitchFamily="34" charset="0"/>
                          </a:rPr>
                        </m:ctrlPr>
                      </m:fPr>
                      <m:num>
                        <m:sSub>
                          <m:sSubPr>
                            <m:ctrlPr>
                              <a:rPr lang="en-CA" i="1">
                                <a:effectLst/>
                                <a:latin typeface="Cambria Math" panose="02040503050406030204" pitchFamily="18" charset="0"/>
                                <a:ea typeface="Times New Roman" panose="02020603050405020304" pitchFamily="18" charset="0"/>
                                <a:cs typeface="Arial" panose="020B0604020202020204" pitchFamily="34" charset="0"/>
                              </a:rPr>
                            </m:ctrlPr>
                          </m:sSubPr>
                          <m:e>
                            <m:r>
                              <a:rPr lang="en-CA" i="1">
                                <a:latin typeface="Cambria Math" panose="02040503050406030204" pitchFamily="18" charset="0"/>
                                <a:ea typeface="Times New Roman" panose="02020603050405020304" pitchFamily="18" charset="0"/>
                                <a:cs typeface="Arial" panose="020B0604020202020204" pitchFamily="34" charset="0"/>
                              </a:rPr>
                              <m:t>𝑅</m:t>
                            </m:r>
                          </m:e>
                          <m:sub>
                            <m:r>
                              <a:rPr lang="en-CA" i="1">
                                <a:latin typeface="Cambria Math" panose="02040503050406030204" pitchFamily="18" charset="0"/>
                                <a:ea typeface="Times New Roman" panose="02020603050405020304" pitchFamily="18" charset="0"/>
                                <a:cs typeface="Arial" panose="020B0604020202020204" pitchFamily="34" charset="0"/>
                              </a:rPr>
                              <m:t>1</m:t>
                            </m:r>
                          </m:sub>
                        </m:sSub>
                      </m:num>
                      <m:den>
                        <m:sSub>
                          <m:sSubPr>
                            <m:ctrlPr>
                              <a:rPr lang="en-CA" i="1">
                                <a:effectLst/>
                                <a:latin typeface="Cambria Math" panose="02040503050406030204" pitchFamily="18" charset="0"/>
                                <a:ea typeface="Times New Roman" panose="02020603050405020304" pitchFamily="18" charset="0"/>
                                <a:cs typeface="Arial" panose="020B0604020202020204" pitchFamily="34" charset="0"/>
                              </a:rPr>
                            </m:ctrlPr>
                          </m:sSubPr>
                          <m:e>
                            <m:r>
                              <a:rPr lang="en-CA" i="1">
                                <a:latin typeface="Cambria Math" panose="02040503050406030204" pitchFamily="18" charset="0"/>
                                <a:ea typeface="Times New Roman" panose="02020603050405020304" pitchFamily="18" charset="0"/>
                                <a:cs typeface="Arial" panose="020B0604020202020204" pitchFamily="34" charset="0"/>
                              </a:rPr>
                              <m:t>𝑅</m:t>
                            </m:r>
                          </m:e>
                          <m:sub>
                            <m:r>
                              <a:rPr lang="en-CA" i="1">
                                <a:latin typeface="Cambria Math" panose="02040503050406030204" pitchFamily="18" charset="0"/>
                                <a:ea typeface="Times New Roman" panose="02020603050405020304" pitchFamily="18" charset="0"/>
                                <a:cs typeface="Arial" panose="020B0604020202020204" pitchFamily="34" charset="0"/>
                              </a:rPr>
                              <m:t>1</m:t>
                            </m:r>
                          </m:sub>
                        </m:sSub>
                        <m:r>
                          <a:rPr lang="en-CA" i="1">
                            <a:latin typeface="Cambria Math" panose="02040503050406030204" pitchFamily="18" charset="0"/>
                            <a:ea typeface="Times New Roman" panose="02020603050405020304" pitchFamily="18" charset="0"/>
                            <a:cs typeface="Arial" panose="020B0604020202020204" pitchFamily="34" charset="0"/>
                          </a:rPr>
                          <m:t>+</m:t>
                        </m:r>
                        <m:sSub>
                          <m:sSubPr>
                            <m:ctrlPr>
                              <a:rPr lang="en-CA" i="1">
                                <a:effectLst/>
                                <a:latin typeface="Cambria Math" panose="02040503050406030204" pitchFamily="18" charset="0"/>
                                <a:ea typeface="Times New Roman" panose="02020603050405020304" pitchFamily="18" charset="0"/>
                                <a:cs typeface="Arial" panose="020B0604020202020204" pitchFamily="34" charset="0"/>
                              </a:rPr>
                            </m:ctrlPr>
                          </m:sSubPr>
                          <m:e>
                            <m:r>
                              <a:rPr lang="en-CA" i="1">
                                <a:latin typeface="Cambria Math" panose="02040503050406030204" pitchFamily="18" charset="0"/>
                                <a:ea typeface="Times New Roman" panose="02020603050405020304" pitchFamily="18" charset="0"/>
                                <a:cs typeface="Arial" panose="020B0604020202020204" pitchFamily="34" charset="0"/>
                              </a:rPr>
                              <m:t>𝑅</m:t>
                            </m:r>
                          </m:e>
                          <m:sub>
                            <m:r>
                              <a:rPr lang="en-CA" i="1">
                                <a:latin typeface="Cambria Math" panose="02040503050406030204" pitchFamily="18" charset="0"/>
                                <a:ea typeface="Times New Roman" panose="02020603050405020304" pitchFamily="18" charset="0"/>
                                <a:cs typeface="Arial" panose="020B0604020202020204" pitchFamily="34" charset="0"/>
                              </a:rPr>
                              <m:t>2</m:t>
                            </m:r>
                          </m:sub>
                        </m:sSub>
                      </m:den>
                    </m:f>
                    <m:r>
                      <a:rPr lang="en-CA" i="1">
                        <a:latin typeface="Cambria Math" panose="02040503050406030204" pitchFamily="18" charset="0"/>
                        <a:ea typeface="Times New Roman" panose="02020603050405020304" pitchFamily="18" charset="0"/>
                        <a:cs typeface="Arial" panose="020B0604020202020204" pitchFamily="34" charset="0"/>
                      </a:rPr>
                      <m:t>)</m:t>
                    </m:r>
                  </m:oMath>
                </a14:m>
                <a:r>
                  <a:rPr lang="en-CA" dirty="0">
                    <a:latin typeface="Arial" panose="020B0604020202020204" pitchFamily="34" charset="0"/>
                    <a:ea typeface="Times New Roman" panose="02020603050405020304" pitchFamily="18" charset="0"/>
                  </a:rPr>
                  <a:t> </a:t>
                </a:r>
                <a:endParaRPr lang="en-CA" dirty="0"/>
              </a:p>
            </p:txBody>
          </p:sp>
        </mc:Choice>
        <mc:Fallback xmlns="">
          <p:sp>
            <p:nvSpPr>
              <p:cNvPr id="4" name="Rectangle 3">
                <a:extLst>
                  <a:ext uri="{FF2B5EF4-FFF2-40B4-BE49-F238E27FC236}">
                    <a16:creationId xmlns:a16="http://schemas.microsoft.com/office/drawing/2014/main" id="{92F924A0-E5B3-4577-A1BC-B37C6F7CECC3}"/>
                  </a:ext>
                </a:extLst>
              </p:cNvPr>
              <p:cNvSpPr>
                <a:spLocks noRot="1" noChangeAspect="1" noMove="1" noResize="1" noEditPoints="1" noAdjustHandles="1" noChangeArrowheads="1" noChangeShapeType="1" noTextEdit="1"/>
              </p:cNvSpPr>
              <p:nvPr/>
            </p:nvSpPr>
            <p:spPr>
              <a:xfrm>
                <a:off x="2308323" y="4806058"/>
                <a:ext cx="2024785" cy="518475"/>
              </a:xfrm>
              <a:prstGeom prst="rect">
                <a:avLst/>
              </a:prstGeom>
              <a:blipFill>
                <a:blip r:embed="rId2"/>
                <a:stretch>
                  <a:fillRect/>
                </a:stretch>
              </a:blipFill>
            </p:spPr>
            <p:txBody>
              <a:bodyPr/>
              <a:lstStyle/>
              <a:p>
                <a:r>
                  <a:rPr lang="en-CA">
                    <a:noFill/>
                  </a:rPr>
                  <a:t> </a:t>
                </a:r>
              </a:p>
            </p:txBody>
          </p:sp>
        </mc:Fallback>
      </mc:AlternateContent>
      <p:pic>
        <p:nvPicPr>
          <p:cNvPr id="6" name="Picture 5" descr="A screenshot of a cell phone&#10;&#10;Description automatically generated">
            <a:extLst>
              <a:ext uri="{FF2B5EF4-FFF2-40B4-BE49-F238E27FC236}">
                <a16:creationId xmlns:a16="http://schemas.microsoft.com/office/drawing/2014/main" id="{C11F798C-0D3F-4123-94FA-A08BE1A91F77}"/>
              </a:ext>
            </a:extLst>
          </p:cNvPr>
          <p:cNvPicPr>
            <a:picLocks noChangeAspect="1"/>
          </p:cNvPicPr>
          <p:nvPr/>
        </p:nvPicPr>
        <p:blipFill>
          <a:blip r:embed="rId3"/>
          <a:stretch>
            <a:fillRect/>
          </a:stretch>
        </p:blipFill>
        <p:spPr>
          <a:xfrm>
            <a:off x="5406429" y="3365112"/>
            <a:ext cx="3753374" cy="3143689"/>
          </a:xfrm>
          <a:prstGeom prst="rect">
            <a:avLst/>
          </a:prstGeom>
        </p:spPr>
      </p:pic>
    </p:spTree>
    <p:extLst>
      <p:ext uri="{BB962C8B-B14F-4D97-AF65-F5344CB8AC3E}">
        <p14:creationId xmlns:p14="http://schemas.microsoft.com/office/powerpoint/2010/main" val="3545590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3018-6506-4EA7-A889-9D2A0407243B}"/>
              </a:ext>
            </a:extLst>
          </p:cNvPr>
          <p:cNvSpPr>
            <a:spLocks noGrp="1"/>
          </p:cNvSpPr>
          <p:nvPr>
            <p:ph type="title"/>
          </p:nvPr>
        </p:nvSpPr>
        <p:spPr/>
        <p:txBody>
          <a:bodyPr/>
          <a:lstStyle/>
          <a:p>
            <a:r>
              <a:rPr lang="en-CA" dirty="0"/>
              <a:t>Serial buffers</a:t>
            </a:r>
          </a:p>
        </p:txBody>
      </p:sp>
      <p:sp>
        <p:nvSpPr>
          <p:cNvPr id="3" name="Content Placeholder 2">
            <a:extLst>
              <a:ext uri="{FF2B5EF4-FFF2-40B4-BE49-F238E27FC236}">
                <a16:creationId xmlns:a16="http://schemas.microsoft.com/office/drawing/2014/main" id="{7164E1D1-A64A-48A5-8700-C89589775D21}"/>
              </a:ext>
            </a:extLst>
          </p:cNvPr>
          <p:cNvSpPr>
            <a:spLocks noGrp="1"/>
          </p:cNvSpPr>
          <p:nvPr>
            <p:ph idx="1"/>
          </p:nvPr>
        </p:nvSpPr>
        <p:spPr>
          <a:xfrm>
            <a:off x="1141412" y="1658143"/>
            <a:ext cx="9905999" cy="3541714"/>
          </a:xfrm>
        </p:spPr>
        <p:txBody>
          <a:bodyPr/>
          <a:lstStyle/>
          <a:p>
            <a:r>
              <a:rPr lang="en-CA" dirty="0"/>
              <a:t>Custom serial methods were made to replace the Nextion libraries in the interest of speed and efficiency. </a:t>
            </a:r>
          </a:p>
          <a:p>
            <a:r>
              <a:rPr lang="en-CA" dirty="0"/>
              <a:t>Each serial message begins with an initializer, 0x65, contains a message, for example, “baud=115200”, and is followed up with 0xFF written three times.</a:t>
            </a:r>
          </a:p>
          <a:p>
            <a:endParaRPr lang="en-CA" dirty="0"/>
          </a:p>
        </p:txBody>
      </p:sp>
      <p:pic>
        <p:nvPicPr>
          <p:cNvPr id="7" name="Picture 6" descr="Screen of a cell phone screen with text&#10;&#10;Description automatically generated">
            <a:extLst>
              <a:ext uri="{FF2B5EF4-FFF2-40B4-BE49-F238E27FC236}">
                <a16:creationId xmlns:a16="http://schemas.microsoft.com/office/drawing/2014/main" id="{1872883F-DC67-446C-A9B2-BF2F696A45BA}"/>
              </a:ext>
            </a:extLst>
          </p:cNvPr>
          <p:cNvPicPr>
            <a:picLocks noChangeAspect="1"/>
          </p:cNvPicPr>
          <p:nvPr/>
        </p:nvPicPr>
        <p:blipFill>
          <a:blip r:embed="rId2"/>
          <a:stretch>
            <a:fillRect/>
          </a:stretch>
        </p:blipFill>
        <p:spPr>
          <a:xfrm>
            <a:off x="4293886" y="3787624"/>
            <a:ext cx="3604227" cy="2824466"/>
          </a:xfrm>
          <a:prstGeom prst="rect">
            <a:avLst/>
          </a:prstGeom>
        </p:spPr>
      </p:pic>
    </p:spTree>
    <p:extLst>
      <p:ext uri="{BB962C8B-B14F-4D97-AF65-F5344CB8AC3E}">
        <p14:creationId xmlns:p14="http://schemas.microsoft.com/office/powerpoint/2010/main" val="3926108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76A3-55BC-4EC8-A8B4-C41AA13170DF}"/>
              </a:ext>
            </a:extLst>
          </p:cNvPr>
          <p:cNvSpPr>
            <a:spLocks noGrp="1"/>
          </p:cNvSpPr>
          <p:nvPr>
            <p:ph type="title"/>
          </p:nvPr>
        </p:nvSpPr>
        <p:spPr/>
        <p:txBody>
          <a:bodyPr/>
          <a:lstStyle/>
          <a:p>
            <a:r>
              <a:rPr lang="en-CA" dirty="0"/>
              <a:t>Isolated digital </a:t>
            </a:r>
            <a:r>
              <a:rPr lang="en-CA" dirty="0" err="1"/>
              <a:t>io</a:t>
            </a:r>
            <a:endParaRPr lang="en-CA" dirty="0"/>
          </a:p>
        </p:txBody>
      </p:sp>
      <p:sp>
        <p:nvSpPr>
          <p:cNvPr id="3" name="Content Placeholder 2">
            <a:extLst>
              <a:ext uri="{FF2B5EF4-FFF2-40B4-BE49-F238E27FC236}">
                <a16:creationId xmlns:a16="http://schemas.microsoft.com/office/drawing/2014/main" id="{D125F5D6-CE65-4B36-8B1F-E87F5F6E66F2}"/>
              </a:ext>
            </a:extLst>
          </p:cNvPr>
          <p:cNvSpPr>
            <a:spLocks noGrp="1"/>
          </p:cNvSpPr>
          <p:nvPr>
            <p:ph idx="1"/>
          </p:nvPr>
        </p:nvSpPr>
        <p:spPr/>
        <p:txBody>
          <a:bodyPr/>
          <a:lstStyle/>
          <a:p>
            <a:r>
              <a:rPr lang="en-CA" dirty="0"/>
              <a:t>Isolating digital IO can be accomplished using Opto-Isolators and Relays. </a:t>
            </a:r>
          </a:p>
          <a:p>
            <a:r>
              <a:rPr lang="en-CA" dirty="0"/>
              <a:t>Inputs are Opto-isolated from 12V active-high to 5V active-low</a:t>
            </a:r>
          </a:p>
          <a:p>
            <a:r>
              <a:rPr lang="en-CA" dirty="0"/>
              <a:t>Opto-isolators operate using an LED transmitter and a phototransistor receiver; power at the LED side provides a ‘short’ at the phototransistor side. </a:t>
            </a:r>
          </a:p>
          <a:p>
            <a:r>
              <a:rPr lang="en-CA" dirty="0"/>
              <a:t>Relay outputs are used for operating 12V control circuits using a 5V processor. Outputs are opto-isolated, then the opto-isolators use 5V aux power to power a relay coil.</a:t>
            </a:r>
          </a:p>
        </p:txBody>
      </p:sp>
    </p:spTree>
    <p:extLst>
      <p:ext uri="{BB962C8B-B14F-4D97-AF65-F5344CB8AC3E}">
        <p14:creationId xmlns:p14="http://schemas.microsoft.com/office/powerpoint/2010/main" val="243253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1D08-891D-4399-B270-639D7A111C33}"/>
              </a:ext>
            </a:extLst>
          </p:cNvPr>
          <p:cNvSpPr>
            <a:spLocks noGrp="1"/>
          </p:cNvSpPr>
          <p:nvPr>
            <p:ph type="title"/>
          </p:nvPr>
        </p:nvSpPr>
        <p:spPr/>
        <p:txBody>
          <a:bodyPr/>
          <a:lstStyle/>
          <a:p>
            <a:r>
              <a:rPr lang="en-CA" dirty="0"/>
              <a:t>design</a:t>
            </a:r>
          </a:p>
        </p:txBody>
      </p:sp>
      <p:sp>
        <p:nvSpPr>
          <p:cNvPr id="3" name="Content Placeholder 2">
            <a:extLst>
              <a:ext uri="{FF2B5EF4-FFF2-40B4-BE49-F238E27FC236}">
                <a16:creationId xmlns:a16="http://schemas.microsoft.com/office/drawing/2014/main" id="{EE7AC460-188F-46DA-8055-55990585F45B}"/>
              </a:ext>
            </a:extLst>
          </p:cNvPr>
          <p:cNvSpPr>
            <a:spLocks noGrp="1"/>
          </p:cNvSpPr>
          <p:nvPr>
            <p:ph idx="1"/>
          </p:nvPr>
        </p:nvSpPr>
        <p:spPr/>
        <p:txBody>
          <a:bodyPr/>
          <a:lstStyle/>
          <a:p>
            <a:r>
              <a:rPr lang="en-CA" dirty="0"/>
              <a:t>Block Diagram</a:t>
            </a:r>
          </a:p>
          <a:p>
            <a:r>
              <a:rPr lang="en-CA" dirty="0"/>
              <a:t>Electrical Design</a:t>
            </a:r>
          </a:p>
          <a:p>
            <a:r>
              <a:rPr lang="en-CA" dirty="0"/>
              <a:t>Mechanical Design</a:t>
            </a:r>
          </a:p>
          <a:p>
            <a:r>
              <a:rPr lang="en-CA" dirty="0"/>
              <a:t>Panel Layouts</a:t>
            </a:r>
          </a:p>
          <a:p>
            <a:r>
              <a:rPr lang="en-CA" dirty="0"/>
              <a:t>Program Design</a:t>
            </a:r>
          </a:p>
          <a:p>
            <a:r>
              <a:rPr lang="en-CA" dirty="0"/>
              <a:t>HMI Design</a:t>
            </a:r>
          </a:p>
        </p:txBody>
      </p:sp>
    </p:spTree>
    <p:extLst>
      <p:ext uri="{BB962C8B-B14F-4D97-AF65-F5344CB8AC3E}">
        <p14:creationId xmlns:p14="http://schemas.microsoft.com/office/powerpoint/2010/main" val="154404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AE594-1F9C-495F-92F6-769A98D38233}"/>
              </a:ext>
            </a:extLst>
          </p:cNvPr>
          <p:cNvSpPr>
            <a:spLocks noGrp="1"/>
          </p:cNvSpPr>
          <p:nvPr>
            <p:ph type="title"/>
          </p:nvPr>
        </p:nvSpPr>
        <p:spPr/>
        <p:txBody>
          <a:bodyPr/>
          <a:lstStyle/>
          <a:p>
            <a:r>
              <a:rPr lang="en-CA" dirty="0"/>
              <a:t>ELECTRICAL DESIGN</a:t>
            </a:r>
          </a:p>
        </p:txBody>
      </p:sp>
      <p:sp>
        <p:nvSpPr>
          <p:cNvPr id="3" name="Content Placeholder 2">
            <a:extLst>
              <a:ext uri="{FF2B5EF4-FFF2-40B4-BE49-F238E27FC236}">
                <a16:creationId xmlns:a16="http://schemas.microsoft.com/office/drawing/2014/main" id="{AEE1B0A5-29C6-4BC2-AA57-C9FDC521BBFC}"/>
              </a:ext>
            </a:extLst>
          </p:cNvPr>
          <p:cNvSpPr>
            <a:spLocks noGrp="1"/>
          </p:cNvSpPr>
          <p:nvPr>
            <p:ph idx="1"/>
          </p:nvPr>
        </p:nvSpPr>
        <p:spPr/>
        <p:txBody>
          <a:bodyPr/>
          <a:lstStyle/>
          <a:p>
            <a:r>
              <a:rPr lang="en-CA" dirty="0"/>
              <a:t>Electrical design was done in MultiSim</a:t>
            </a:r>
          </a:p>
          <a:p>
            <a:r>
              <a:rPr lang="en-CA" dirty="0"/>
              <a:t>Each discrete system was made individually in MultiSim and tested before construction</a:t>
            </a:r>
          </a:p>
          <a:p>
            <a:r>
              <a:rPr lang="en-CA" dirty="0"/>
              <a:t>Analog circuits were made on soldered breadboards</a:t>
            </a:r>
          </a:p>
        </p:txBody>
      </p:sp>
    </p:spTree>
    <p:extLst>
      <p:ext uri="{BB962C8B-B14F-4D97-AF65-F5344CB8AC3E}">
        <p14:creationId xmlns:p14="http://schemas.microsoft.com/office/powerpoint/2010/main" val="195374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461B-F375-43F4-9B2C-7C0194DEF61C}"/>
              </a:ext>
            </a:extLst>
          </p:cNvPr>
          <p:cNvSpPr>
            <a:spLocks noGrp="1"/>
          </p:cNvSpPr>
          <p:nvPr>
            <p:ph type="title"/>
          </p:nvPr>
        </p:nvSpPr>
        <p:spPr/>
        <p:txBody>
          <a:bodyPr/>
          <a:lstStyle/>
          <a:p>
            <a:endParaRPr lang="en-CA" dirty="0"/>
          </a:p>
        </p:txBody>
      </p:sp>
      <p:pic>
        <p:nvPicPr>
          <p:cNvPr id="5" name="Content Placeholder 4" descr="A screenshot of a cell phone&#10;&#10;Description automatically generated">
            <a:extLst>
              <a:ext uri="{FF2B5EF4-FFF2-40B4-BE49-F238E27FC236}">
                <a16:creationId xmlns:a16="http://schemas.microsoft.com/office/drawing/2014/main" id="{294C8572-9552-4097-9C74-B9ED9FFB7EAD}"/>
              </a:ext>
            </a:extLst>
          </p:cNvPr>
          <p:cNvPicPr>
            <a:picLocks noGrp="1" noChangeAspect="1"/>
          </p:cNvPicPr>
          <p:nvPr>
            <p:ph idx="1"/>
          </p:nvPr>
        </p:nvPicPr>
        <p:blipFill>
          <a:blip r:embed="rId3"/>
          <a:stretch>
            <a:fillRect/>
          </a:stretch>
        </p:blipFill>
        <p:spPr>
          <a:xfrm>
            <a:off x="779198" y="1"/>
            <a:ext cx="10630427" cy="6858000"/>
          </a:xfrm>
        </p:spPr>
      </p:pic>
      <p:sp>
        <p:nvSpPr>
          <p:cNvPr id="6" name="TextBox 5">
            <a:extLst>
              <a:ext uri="{FF2B5EF4-FFF2-40B4-BE49-F238E27FC236}">
                <a16:creationId xmlns:a16="http://schemas.microsoft.com/office/drawing/2014/main" id="{0B5C3F88-3BCC-4EA5-95D8-BB3D4BCAA4A3}"/>
              </a:ext>
            </a:extLst>
          </p:cNvPr>
          <p:cNvSpPr txBox="1"/>
          <p:nvPr/>
        </p:nvSpPr>
        <p:spPr>
          <a:xfrm>
            <a:off x="409892" y="711472"/>
            <a:ext cx="3771409" cy="646331"/>
          </a:xfrm>
          <a:prstGeom prst="rect">
            <a:avLst/>
          </a:prstGeom>
          <a:noFill/>
        </p:spPr>
        <p:txBody>
          <a:bodyPr wrap="square" rtlCol="0">
            <a:spAutoFit/>
          </a:bodyPr>
          <a:lstStyle/>
          <a:p>
            <a:r>
              <a:rPr lang="en-CA" sz="3600" dirty="0">
                <a:solidFill>
                  <a:schemeClr val="bg1"/>
                </a:solidFill>
              </a:rPr>
              <a:t>BLOCK DIAGRAM</a:t>
            </a:r>
          </a:p>
        </p:txBody>
      </p:sp>
    </p:spTree>
    <p:extLst>
      <p:ext uri="{BB962C8B-B14F-4D97-AF65-F5344CB8AC3E}">
        <p14:creationId xmlns:p14="http://schemas.microsoft.com/office/powerpoint/2010/main" val="1564737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1DC0-6393-467F-BE4F-4805FFC04C5D}"/>
              </a:ext>
            </a:extLst>
          </p:cNvPr>
          <p:cNvSpPr>
            <a:spLocks noGrp="1"/>
          </p:cNvSpPr>
          <p:nvPr>
            <p:ph type="title"/>
          </p:nvPr>
        </p:nvSpPr>
        <p:spPr/>
        <p:txBody>
          <a:bodyPr/>
          <a:lstStyle/>
          <a:p>
            <a:r>
              <a:rPr lang="en-CA" dirty="0"/>
              <a:t>Project members</a:t>
            </a:r>
          </a:p>
        </p:txBody>
      </p:sp>
      <p:sp>
        <p:nvSpPr>
          <p:cNvPr id="3" name="Content Placeholder 2">
            <a:extLst>
              <a:ext uri="{FF2B5EF4-FFF2-40B4-BE49-F238E27FC236}">
                <a16:creationId xmlns:a16="http://schemas.microsoft.com/office/drawing/2014/main" id="{7D908D70-E16F-4873-B961-64806580348C}"/>
              </a:ext>
            </a:extLst>
          </p:cNvPr>
          <p:cNvSpPr>
            <a:spLocks noGrp="1"/>
          </p:cNvSpPr>
          <p:nvPr>
            <p:ph idx="1"/>
          </p:nvPr>
        </p:nvSpPr>
        <p:spPr/>
        <p:txBody>
          <a:bodyPr>
            <a:normAutofit fontScale="92500"/>
          </a:bodyPr>
          <a:lstStyle/>
          <a:p>
            <a:r>
              <a:rPr lang="en-CA" dirty="0"/>
              <a:t>I am the only official member of this project</a:t>
            </a:r>
          </a:p>
          <a:p>
            <a:r>
              <a:rPr lang="en-CA" dirty="0"/>
              <a:t>I had help with mechanical build from Scott MacKay, Brian Fuerth, and Allen </a:t>
            </a:r>
            <a:r>
              <a:rPr lang="en-CA" dirty="0" err="1"/>
              <a:t>Repmann</a:t>
            </a:r>
            <a:r>
              <a:rPr lang="en-CA" dirty="0"/>
              <a:t>, who are all experienced machinists or fabricators</a:t>
            </a:r>
          </a:p>
          <a:p>
            <a:r>
              <a:rPr lang="en-CA" dirty="0"/>
              <a:t>I had some electrical assistance with analog processing circuits from Marko </a:t>
            </a:r>
            <a:r>
              <a:rPr lang="en-CA" dirty="0" err="1"/>
              <a:t>Jovonovic</a:t>
            </a:r>
            <a:r>
              <a:rPr lang="en-CA" dirty="0"/>
              <a:t> and John </a:t>
            </a:r>
            <a:r>
              <a:rPr lang="en-CA" dirty="0" err="1"/>
              <a:t>Schlichther</a:t>
            </a:r>
            <a:endParaRPr lang="en-CA" dirty="0"/>
          </a:p>
          <a:p>
            <a:r>
              <a:rPr lang="en-CA" dirty="0"/>
              <a:t>Andrew </a:t>
            </a:r>
            <a:r>
              <a:rPr lang="en-CA" dirty="0" err="1"/>
              <a:t>Dolas</a:t>
            </a:r>
            <a:r>
              <a:rPr lang="en-CA" dirty="0"/>
              <a:t> is a Computer Science student that taught me how to use pointers properly, and pointed out some ways to make the program more efficient</a:t>
            </a:r>
          </a:p>
        </p:txBody>
      </p:sp>
    </p:spTree>
    <p:extLst>
      <p:ext uri="{BB962C8B-B14F-4D97-AF65-F5344CB8AC3E}">
        <p14:creationId xmlns:p14="http://schemas.microsoft.com/office/powerpoint/2010/main" val="3325847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3F4F11AB-FE76-4193-A0D1-B7C0CCFC4B3F}"/>
              </a:ext>
            </a:extLst>
          </p:cNvPr>
          <p:cNvPicPr>
            <a:picLocks noGrp="1" noChangeAspect="1"/>
          </p:cNvPicPr>
          <p:nvPr>
            <p:ph idx="1"/>
          </p:nvPr>
        </p:nvPicPr>
        <p:blipFill>
          <a:blip r:embed="rId2"/>
          <a:stretch>
            <a:fillRect/>
          </a:stretch>
        </p:blipFill>
        <p:spPr>
          <a:xfrm>
            <a:off x="1453751" y="0"/>
            <a:ext cx="9281321" cy="6858000"/>
          </a:xfrm>
        </p:spPr>
      </p:pic>
      <p:sp>
        <p:nvSpPr>
          <p:cNvPr id="6" name="TextBox 5">
            <a:extLst>
              <a:ext uri="{FF2B5EF4-FFF2-40B4-BE49-F238E27FC236}">
                <a16:creationId xmlns:a16="http://schemas.microsoft.com/office/drawing/2014/main" id="{7AB224D5-FF2E-4B8F-A920-56AFE1DA61A9}"/>
              </a:ext>
            </a:extLst>
          </p:cNvPr>
          <p:cNvSpPr txBox="1"/>
          <p:nvPr/>
        </p:nvSpPr>
        <p:spPr>
          <a:xfrm>
            <a:off x="6907219" y="90311"/>
            <a:ext cx="4900959" cy="646331"/>
          </a:xfrm>
          <a:prstGeom prst="rect">
            <a:avLst/>
          </a:prstGeom>
          <a:noFill/>
        </p:spPr>
        <p:txBody>
          <a:bodyPr wrap="square" rtlCol="0">
            <a:spAutoFit/>
          </a:bodyPr>
          <a:lstStyle/>
          <a:p>
            <a:r>
              <a:rPr lang="en-CA" sz="3600" dirty="0">
                <a:solidFill>
                  <a:schemeClr val="bg1"/>
                </a:solidFill>
              </a:rPr>
              <a:t>POWER DISTRIBUTION</a:t>
            </a:r>
          </a:p>
        </p:txBody>
      </p:sp>
    </p:spTree>
    <p:extLst>
      <p:ext uri="{BB962C8B-B14F-4D97-AF65-F5344CB8AC3E}">
        <p14:creationId xmlns:p14="http://schemas.microsoft.com/office/powerpoint/2010/main" val="214370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1D6810D8-0DCC-4A9B-9F02-537CDA4B4577}"/>
              </a:ext>
            </a:extLst>
          </p:cNvPr>
          <p:cNvPicPr>
            <a:picLocks noGrp="1" noChangeAspect="1"/>
          </p:cNvPicPr>
          <p:nvPr>
            <p:ph idx="1"/>
          </p:nvPr>
        </p:nvPicPr>
        <p:blipFill>
          <a:blip r:embed="rId2"/>
          <a:stretch>
            <a:fillRect/>
          </a:stretch>
        </p:blipFill>
        <p:spPr>
          <a:xfrm>
            <a:off x="1457611" y="0"/>
            <a:ext cx="9273602" cy="6858000"/>
          </a:xfrm>
        </p:spPr>
      </p:pic>
      <p:sp>
        <p:nvSpPr>
          <p:cNvPr id="6" name="TextBox 5">
            <a:extLst>
              <a:ext uri="{FF2B5EF4-FFF2-40B4-BE49-F238E27FC236}">
                <a16:creationId xmlns:a16="http://schemas.microsoft.com/office/drawing/2014/main" id="{DB5DCA83-F862-4C8C-9771-31DDEA2E0192}"/>
              </a:ext>
            </a:extLst>
          </p:cNvPr>
          <p:cNvSpPr txBox="1"/>
          <p:nvPr/>
        </p:nvSpPr>
        <p:spPr>
          <a:xfrm>
            <a:off x="6907219" y="90311"/>
            <a:ext cx="4900959" cy="646331"/>
          </a:xfrm>
          <a:prstGeom prst="rect">
            <a:avLst/>
          </a:prstGeom>
          <a:noFill/>
        </p:spPr>
        <p:txBody>
          <a:bodyPr wrap="square" rtlCol="0">
            <a:spAutoFit/>
          </a:bodyPr>
          <a:lstStyle/>
          <a:p>
            <a:r>
              <a:rPr lang="en-CA" sz="3600" dirty="0">
                <a:solidFill>
                  <a:schemeClr val="bg1"/>
                </a:solidFill>
              </a:rPr>
              <a:t>BATTERY SCHEMATIC</a:t>
            </a:r>
          </a:p>
        </p:txBody>
      </p:sp>
    </p:spTree>
    <p:extLst>
      <p:ext uri="{BB962C8B-B14F-4D97-AF65-F5344CB8AC3E}">
        <p14:creationId xmlns:p14="http://schemas.microsoft.com/office/powerpoint/2010/main" val="1303369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975263E5-AD2D-4FDB-8831-66E09225FFB0}"/>
              </a:ext>
            </a:extLst>
          </p:cNvPr>
          <p:cNvPicPr>
            <a:picLocks noGrp="1" noChangeAspect="1"/>
          </p:cNvPicPr>
          <p:nvPr>
            <p:ph idx="1"/>
          </p:nvPr>
        </p:nvPicPr>
        <p:blipFill>
          <a:blip r:embed="rId2"/>
          <a:stretch>
            <a:fillRect/>
          </a:stretch>
        </p:blipFill>
        <p:spPr>
          <a:xfrm>
            <a:off x="1457610" y="0"/>
            <a:ext cx="9273603" cy="6858000"/>
          </a:xfrm>
        </p:spPr>
      </p:pic>
      <p:sp>
        <p:nvSpPr>
          <p:cNvPr id="6" name="TextBox 5">
            <a:extLst>
              <a:ext uri="{FF2B5EF4-FFF2-40B4-BE49-F238E27FC236}">
                <a16:creationId xmlns:a16="http://schemas.microsoft.com/office/drawing/2014/main" id="{E8926010-8BBF-4411-B041-AAB578EFAC15}"/>
              </a:ext>
            </a:extLst>
          </p:cNvPr>
          <p:cNvSpPr txBox="1"/>
          <p:nvPr/>
        </p:nvSpPr>
        <p:spPr>
          <a:xfrm>
            <a:off x="888974" y="5642025"/>
            <a:ext cx="4900959" cy="646331"/>
          </a:xfrm>
          <a:prstGeom prst="rect">
            <a:avLst/>
          </a:prstGeom>
          <a:noFill/>
        </p:spPr>
        <p:txBody>
          <a:bodyPr wrap="square" rtlCol="0">
            <a:spAutoFit/>
          </a:bodyPr>
          <a:lstStyle/>
          <a:p>
            <a:r>
              <a:rPr lang="en-CA" sz="3600" dirty="0">
                <a:solidFill>
                  <a:schemeClr val="bg1"/>
                </a:solidFill>
              </a:rPr>
              <a:t>BATTERY CELL SENSORS</a:t>
            </a:r>
          </a:p>
        </p:txBody>
      </p:sp>
    </p:spTree>
    <p:extLst>
      <p:ext uri="{BB962C8B-B14F-4D97-AF65-F5344CB8AC3E}">
        <p14:creationId xmlns:p14="http://schemas.microsoft.com/office/powerpoint/2010/main" val="3086049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FF600416-304D-46E9-927B-1B3F0E755B64}"/>
              </a:ext>
            </a:extLst>
          </p:cNvPr>
          <p:cNvPicPr>
            <a:picLocks noGrp="1" noChangeAspect="1"/>
          </p:cNvPicPr>
          <p:nvPr>
            <p:ph idx="1"/>
          </p:nvPr>
        </p:nvPicPr>
        <p:blipFill>
          <a:blip r:embed="rId2"/>
          <a:stretch>
            <a:fillRect/>
          </a:stretch>
        </p:blipFill>
        <p:spPr>
          <a:xfrm>
            <a:off x="1459198" y="0"/>
            <a:ext cx="9273603" cy="6858000"/>
          </a:xfrm>
        </p:spPr>
      </p:pic>
      <p:sp>
        <p:nvSpPr>
          <p:cNvPr id="6" name="TextBox 5">
            <a:extLst>
              <a:ext uri="{FF2B5EF4-FFF2-40B4-BE49-F238E27FC236}">
                <a16:creationId xmlns:a16="http://schemas.microsoft.com/office/drawing/2014/main" id="{D014B958-9508-45A3-9FE9-C11EF67F6A9B}"/>
              </a:ext>
            </a:extLst>
          </p:cNvPr>
          <p:cNvSpPr txBox="1"/>
          <p:nvPr/>
        </p:nvSpPr>
        <p:spPr>
          <a:xfrm>
            <a:off x="907636" y="777139"/>
            <a:ext cx="4900959" cy="646331"/>
          </a:xfrm>
          <a:prstGeom prst="rect">
            <a:avLst/>
          </a:prstGeom>
          <a:noFill/>
        </p:spPr>
        <p:txBody>
          <a:bodyPr wrap="square" rtlCol="0">
            <a:spAutoFit/>
          </a:bodyPr>
          <a:lstStyle/>
          <a:p>
            <a:r>
              <a:rPr lang="en-CA" sz="3600" dirty="0">
                <a:solidFill>
                  <a:schemeClr val="bg1"/>
                </a:solidFill>
              </a:rPr>
              <a:t>VOLTAGE BUFFERS</a:t>
            </a:r>
          </a:p>
        </p:txBody>
      </p:sp>
    </p:spTree>
    <p:extLst>
      <p:ext uri="{BB962C8B-B14F-4D97-AF65-F5344CB8AC3E}">
        <p14:creationId xmlns:p14="http://schemas.microsoft.com/office/powerpoint/2010/main" val="1462505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FC61424A-B66F-49A2-9C4A-1A9DC60E41FC}"/>
              </a:ext>
            </a:extLst>
          </p:cNvPr>
          <p:cNvPicPr>
            <a:picLocks noChangeAspect="1"/>
          </p:cNvPicPr>
          <p:nvPr/>
        </p:nvPicPr>
        <p:blipFill>
          <a:blip r:embed="rId2"/>
          <a:stretch>
            <a:fillRect/>
          </a:stretch>
        </p:blipFill>
        <p:spPr>
          <a:xfrm>
            <a:off x="1459198" y="0"/>
            <a:ext cx="9273604" cy="6858000"/>
          </a:xfrm>
          <a:prstGeom prst="rect">
            <a:avLst/>
          </a:prstGeom>
        </p:spPr>
      </p:pic>
      <p:sp>
        <p:nvSpPr>
          <p:cNvPr id="6" name="TextBox 5">
            <a:extLst>
              <a:ext uri="{FF2B5EF4-FFF2-40B4-BE49-F238E27FC236}">
                <a16:creationId xmlns:a16="http://schemas.microsoft.com/office/drawing/2014/main" id="{57350E5D-9548-4689-88ED-2A732F64253B}"/>
              </a:ext>
            </a:extLst>
          </p:cNvPr>
          <p:cNvSpPr txBox="1"/>
          <p:nvPr/>
        </p:nvSpPr>
        <p:spPr>
          <a:xfrm>
            <a:off x="7364419" y="2049740"/>
            <a:ext cx="4900959" cy="646331"/>
          </a:xfrm>
          <a:prstGeom prst="rect">
            <a:avLst/>
          </a:prstGeom>
          <a:noFill/>
        </p:spPr>
        <p:txBody>
          <a:bodyPr wrap="square" rtlCol="0">
            <a:spAutoFit/>
          </a:bodyPr>
          <a:lstStyle/>
          <a:p>
            <a:r>
              <a:rPr lang="en-CA" sz="3600" dirty="0">
                <a:solidFill>
                  <a:schemeClr val="bg1"/>
                </a:solidFill>
              </a:rPr>
              <a:t>SHUNT AMPLIFIERS</a:t>
            </a:r>
          </a:p>
        </p:txBody>
      </p:sp>
    </p:spTree>
    <p:extLst>
      <p:ext uri="{BB962C8B-B14F-4D97-AF65-F5344CB8AC3E}">
        <p14:creationId xmlns:p14="http://schemas.microsoft.com/office/powerpoint/2010/main" val="2726705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E0D3C18F-5824-4062-84C0-4D55CBAB1F23}"/>
              </a:ext>
            </a:extLst>
          </p:cNvPr>
          <p:cNvPicPr>
            <a:picLocks noChangeAspect="1"/>
          </p:cNvPicPr>
          <p:nvPr/>
        </p:nvPicPr>
        <p:blipFill>
          <a:blip r:embed="rId2"/>
          <a:stretch>
            <a:fillRect/>
          </a:stretch>
        </p:blipFill>
        <p:spPr>
          <a:xfrm>
            <a:off x="1459198" y="0"/>
            <a:ext cx="9273604" cy="6858000"/>
          </a:xfrm>
          <a:prstGeom prst="rect">
            <a:avLst/>
          </a:prstGeom>
        </p:spPr>
      </p:pic>
      <p:sp>
        <p:nvSpPr>
          <p:cNvPr id="6" name="TextBox 5">
            <a:extLst>
              <a:ext uri="{FF2B5EF4-FFF2-40B4-BE49-F238E27FC236}">
                <a16:creationId xmlns:a16="http://schemas.microsoft.com/office/drawing/2014/main" id="{13FF5B5C-5AE1-4E41-A7BD-6A856A82F954}"/>
              </a:ext>
            </a:extLst>
          </p:cNvPr>
          <p:cNvSpPr txBox="1"/>
          <p:nvPr/>
        </p:nvSpPr>
        <p:spPr>
          <a:xfrm>
            <a:off x="1187554" y="603494"/>
            <a:ext cx="4093573" cy="1200329"/>
          </a:xfrm>
          <a:prstGeom prst="rect">
            <a:avLst/>
          </a:prstGeom>
          <a:noFill/>
        </p:spPr>
        <p:txBody>
          <a:bodyPr wrap="square" rtlCol="0">
            <a:spAutoFit/>
          </a:bodyPr>
          <a:lstStyle/>
          <a:p>
            <a:r>
              <a:rPr lang="en-CA" sz="3600" dirty="0">
                <a:solidFill>
                  <a:schemeClr val="bg1"/>
                </a:solidFill>
              </a:rPr>
              <a:t>THROTTLE OUT POWER AMP</a:t>
            </a:r>
          </a:p>
        </p:txBody>
      </p:sp>
    </p:spTree>
    <p:extLst>
      <p:ext uri="{BB962C8B-B14F-4D97-AF65-F5344CB8AC3E}">
        <p14:creationId xmlns:p14="http://schemas.microsoft.com/office/powerpoint/2010/main" val="4101697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65CC3A1B-71F8-4098-A320-C1CA66472171}"/>
              </a:ext>
            </a:extLst>
          </p:cNvPr>
          <p:cNvPicPr>
            <a:picLocks noChangeAspect="1"/>
          </p:cNvPicPr>
          <p:nvPr/>
        </p:nvPicPr>
        <p:blipFill>
          <a:blip r:embed="rId2"/>
          <a:stretch>
            <a:fillRect/>
          </a:stretch>
        </p:blipFill>
        <p:spPr>
          <a:xfrm>
            <a:off x="1459198" y="0"/>
            <a:ext cx="9273604" cy="6858000"/>
          </a:xfrm>
          <a:prstGeom prst="rect">
            <a:avLst/>
          </a:prstGeom>
        </p:spPr>
      </p:pic>
      <p:sp>
        <p:nvSpPr>
          <p:cNvPr id="6" name="TextBox 5">
            <a:extLst>
              <a:ext uri="{FF2B5EF4-FFF2-40B4-BE49-F238E27FC236}">
                <a16:creationId xmlns:a16="http://schemas.microsoft.com/office/drawing/2014/main" id="{079F4450-2EE8-4BA0-BF33-BEA3DA45A0F5}"/>
              </a:ext>
            </a:extLst>
          </p:cNvPr>
          <p:cNvSpPr txBox="1"/>
          <p:nvPr/>
        </p:nvSpPr>
        <p:spPr>
          <a:xfrm>
            <a:off x="7485717" y="164956"/>
            <a:ext cx="4900959" cy="646331"/>
          </a:xfrm>
          <a:prstGeom prst="rect">
            <a:avLst/>
          </a:prstGeom>
          <a:noFill/>
        </p:spPr>
        <p:txBody>
          <a:bodyPr wrap="square" rtlCol="0">
            <a:spAutoFit/>
          </a:bodyPr>
          <a:lstStyle/>
          <a:p>
            <a:r>
              <a:rPr lang="en-CA" sz="3600" dirty="0">
                <a:solidFill>
                  <a:schemeClr val="bg1"/>
                </a:solidFill>
              </a:rPr>
              <a:t>ARDUINO IO 1</a:t>
            </a:r>
          </a:p>
        </p:txBody>
      </p:sp>
    </p:spTree>
    <p:extLst>
      <p:ext uri="{BB962C8B-B14F-4D97-AF65-F5344CB8AC3E}">
        <p14:creationId xmlns:p14="http://schemas.microsoft.com/office/powerpoint/2010/main" val="1433359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3ACA7D3C-0FF7-4F76-A7B0-35F05F492A4C}"/>
              </a:ext>
            </a:extLst>
          </p:cNvPr>
          <p:cNvPicPr>
            <a:picLocks noChangeAspect="1"/>
          </p:cNvPicPr>
          <p:nvPr/>
        </p:nvPicPr>
        <p:blipFill>
          <a:blip r:embed="rId2"/>
          <a:stretch>
            <a:fillRect/>
          </a:stretch>
        </p:blipFill>
        <p:spPr>
          <a:xfrm>
            <a:off x="1459198" y="0"/>
            <a:ext cx="9273604" cy="6858000"/>
          </a:xfrm>
          <a:prstGeom prst="rect">
            <a:avLst/>
          </a:prstGeom>
        </p:spPr>
      </p:pic>
      <p:sp>
        <p:nvSpPr>
          <p:cNvPr id="6" name="TextBox 5">
            <a:extLst>
              <a:ext uri="{FF2B5EF4-FFF2-40B4-BE49-F238E27FC236}">
                <a16:creationId xmlns:a16="http://schemas.microsoft.com/office/drawing/2014/main" id="{C6D37340-E898-4BE5-AC92-C2AF47AD6B91}"/>
              </a:ext>
            </a:extLst>
          </p:cNvPr>
          <p:cNvSpPr txBox="1"/>
          <p:nvPr/>
        </p:nvSpPr>
        <p:spPr>
          <a:xfrm>
            <a:off x="6907219" y="90311"/>
            <a:ext cx="4900959" cy="646331"/>
          </a:xfrm>
          <a:prstGeom prst="rect">
            <a:avLst/>
          </a:prstGeom>
          <a:noFill/>
        </p:spPr>
        <p:txBody>
          <a:bodyPr wrap="square" rtlCol="0">
            <a:spAutoFit/>
          </a:bodyPr>
          <a:lstStyle/>
          <a:p>
            <a:r>
              <a:rPr lang="en-CA" sz="3600" dirty="0">
                <a:solidFill>
                  <a:schemeClr val="bg1"/>
                </a:solidFill>
              </a:rPr>
              <a:t>ARDUINO IO 2</a:t>
            </a:r>
          </a:p>
        </p:txBody>
      </p:sp>
    </p:spTree>
    <p:extLst>
      <p:ext uri="{BB962C8B-B14F-4D97-AF65-F5344CB8AC3E}">
        <p14:creationId xmlns:p14="http://schemas.microsoft.com/office/powerpoint/2010/main" val="3309045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D6B7C2D4-EB21-4699-A738-65732080ABB7}"/>
              </a:ext>
            </a:extLst>
          </p:cNvPr>
          <p:cNvPicPr>
            <a:picLocks noChangeAspect="1"/>
          </p:cNvPicPr>
          <p:nvPr/>
        </p:nvPicPr>
        <p:blipFill>
          <a:blip r:embed="rId2"/>
          <a:stretch>
            <a:fillRect/>
          </a:stretch>
        </p:blipFill>
        <p:spPr>
          <a:xfrm>
            <a:off x="1459198" y="0"/>
            <a:ext cx="9273604" cy="6858000"/>
          </a:xfrm>
          <a:prstGeom prst="rect">
            <a:avLst/>
          </a:prstGeom>
        </p:spPr>
      </p:pic>
      <p:sp>
        <p:nvSpPr>
          <p:cNvPr id="6" name="TextBox 5">
            <a:extLst>
              <a:ext uri="{FF2B5EF4-FFF2-40B4-BE49-F238E27FC236}">
                <a16:creationId xmlns:a16="http://schemas.microsoft.com/office/drawing/2014/main" id="{37CA3717-6634-407C-BD4A-D17B32A1B94B}"/>
              </a:ext>
            </a:extLst>
          </p:cNvPr>
          <p:cNvSpPr txBox="1"/>
          <p:nvPr/>
        </p:nvSpPr>
        <p:spPr>
          <a:xfrm>
            <a:off x="6263406" y="174286"/>
            <a:ext cx="4900959" cy="646331"/>
          </a:xfrm>
          <a:prstGeom prst="rect">
            <a:avLst/>
          </a:prstGeom>
          <a:noFill/>
        </p:spPr>
        <p:txBody>
          <a:bodyPr wrap="square" rtlCol="0">
            <a:spAutoFit/>
          </a:bodyPr>
          <a:lstStyle/>
          <a:p>
            <a:r>
              <a:rPr lang="en-CA" sz="3600" dirty="0">
                <a:solidFill>
                  <a:schemeClr val="bg1"/>
                </a:solidFill>
              </a:rPr>
              <a:t>OPTO BOARDS</a:t>
            </a:r>
          </a:p>
        </p:txBody>
      </p:sp>
    </p:spTree>
    <p:extLst>
      <p:ext uri="{BB962C8B-B14F-4D97-AF65-F5344CB8AC3E}">
        <p14:creationId xmlns:p14="http://schemas.microsoft.com/office/powerpoint/2010/main" val="4061689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73CFBEDB-0523-479E-82E4-D59A81958D73}"/>
              </a:ext>
            </a:extLst>
          </p:cNvPr>
          <p:cNvPicPr>
            <a:picLocks noChangeAspect="1"/>
          </p:cNvPicPr>
          <p:nvPr/>
        </p:nvPicPr>
        <p:blipFill>
          <a:blip r:embed="rId2"/>
          <a:stretch>
            <a:fillRect/>
          </a:stretch>
        </p:blipFill>
        <p:spPr>
          <a:xfrm>
            <a:off x="1459198" y="0"/>
            <a:ext cx="9273604" cy="6858000"/>
          </a:xfrm>
          <a:prstGeom prst="rect">
            <a:avLst/>
          </a:prstGeom>
        </p:spPr>
      </p:pic>
      <p:sp>
        <p:nvSpPr>
          <p:cNvPr id="6" name="TextBox 5">
            <a:extLst>
              <a:ext uri="{FF2B5EF4-FFF2-40B4-BE49-F238E27FC236}">
                <a16:creationId xmlns:a16="http://schemas.microsoft.com/office/drawing/2014/main" id="{DAABDEAD-5869-42E7-B2D0-AF93E2B52F1C}"/>
              </a:ext>
            </a:extLst>
          </p:cNvPr>
          <p:cNvSpPr txBox="1"/>
          <p:nvPr/>
        </p:nvSpPr>
        <p:spPr>
          <a:xfrm>
            <a:off x="6907219" y="90311"/>
            <a:ext cx="4900959" cy="646331"/>
          </a:xfrm>
          <a:prstGeom prst="rect">
            <a:avLst/>
          </a:prstGeom>
          <a:noFill/>
        </p:spPr>
        <p:txBody>
          <a:bodyPr wrap="square" rtlCol="0">
            <a:spAutoFit/>
          </a:bodyPr>
          <a:lstStyle/>
          <a:p>
            <a:r>
              <a:rPr lang="en-CA" sz="3600" dirty="0">
                <a:solidFill>
                  <a:schemeClr val="bg1"/>
                </a:solidFill>
              </a:rPr>
              <a:t>RELAY/SOL COILS</a:t>
            </a:r>
          </a:p>
        </p:txBody>
      </p:sp>
    </p:spTree>
    <p:extLst>
      <p:ext uri="{BB962C8B-B14F-4D97-AF65-F5344CB8AC3E}">
        <p14:creationId xmlns:p14="http://schemas.microsoft.com/office/powerpoint/2010/main" val="1619010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5006-F0B0-4F90-B087-5FA35E26737C}"/>
              </a:ext>
            </a:extLst>
          </p:cNvPr>
          <p:cNvSpPr>
            <a:spLocks noGrp="1"/>
          </p:cNvSpPr>
          <p:nvPr>
            <p:ph type="title"/>
          </p:nvPr>
        </p:nvSpPr>
        <p:spPr/>
        <p:txBody>
          <a:bodyPr/>
          <a:lstStyle/>
          <a:p>
            <a:r>
              <a:rPr lang="en-CA" dirty="0"/>
              <a:t>Description of project</a:t>
            </a:r>
          </a:p>
        </p:txBody>
      </p:sp>
      <p:sp>
        <p:nvSpPr>
          <p:cNvPr id="3" name="Content Placeholder 2">
            <a:extLst>
              <a:ext uri="{FF2B5EF4-FFF2-40B4-BE49-F238E27FC236}">
                <a16:creationId xmlns:a16="http://schemas.microsoft.com/office/drawing/2014/main" id="{A7DE8EC3-B328-4865-92DC-ACA047653F3F}"/>
              </a:ext>
            </a:extLst>
          </p:cNvPr>
          <p:cNvSpPr>
            <a:spLocks noGrp="1"/>
          </p:cNvSpPr>
          <p:nvPr>
            <p:ph idx="1"/>
          </p:nvPr>
        </p:nvSpPr>
        <p:spPr/>
        <p:txBody>
          <a:bodyPr/>
          <a:lstStyle/>
          <a:p>
            <a:r>
              <a:rPr lang="en-CA" dirty="0"/>
              <a:t>My project is a control system for an electric vehicle</a:t>
            </a:r>
          </a:p>
          <a:p>
            <a:r>
              <a:rPr lang="en-CA" dirty="0"/>
              <a:t>Operates in the Arduino ecosystem</a:t>
            </a:r>
          </a:p>
          <a:p>
            <a:r>
              <a:rPr lang="en-CA" dirty="0"/>
              <a:t>User experience includes some safeties and performance modes, as well as active telemetry and light control</a:t>
            </a:r>
          </a:p>
          <a:p>
            <a:endParaRPr lang="en-CA" dirty="0"/>
          </a:p>
        </p:txBody>
      </p:sp>
    </p:spTree>
    <p:extLst>
      <p:ext uri="{BB962C8B-B14F-4D97-AF65-F5344CB8AC3E}">
        <p14:creationId xmlns:p14="http://schemas.microsoft.com/office/powerpoint/2010/main" val="3627733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9DD61253-CA36-407C-9DE0-EB36BF4003EB}"/>
              </a:ext>
            </a:extLst>
          </p:cNvPr>
          <p:cNvPicPr>
            <a:picLocks noChangeAspect="1"/>
          </p:cNvPicPr>
          <p:nvPr/>
        </p:nvPicPr>
        <p:blipFill>
          <a:blip r:embed="rId2"/>
          <a:stretch>
            <a:fillRect/>
          </a:stretch>
        </p:blipFill>
        <p:spPr>
          <a:xfrm>
            <a:off x="1459198" y="0"/>
            <a:ext cx="9273604" cy="6858000"/>
          </a:xfrm>
          <a:prstGeom prst="rect">
            <a:avLst/>
          </a:prstGeom>
        </p:spPr>
      </p:pic>
      <p:sp>
        <p:nvSpPr>
          <p:cNvPr id="6" name="TextBox 5">
            <a:extLst>
              <a:ext uri="{FF2B5EF4-FFF2-40B4-BE49-F238E27FC236}">
                <a16:creationId xmlns:a16="http://schemas.microsoft.com/office/drawing/2014/main" id="{0D45D77E-25D8-4D81-87F9-A308F5CA9267}"/>
              </a:ext>
            </a:extLst>
          </p:cNvPr>
          <p:cNvSpPr txBox="1"/>
          <p:nvPr/>
        </p:nvSpPr>
        <p:spPr>
          <a:xfrm>
            <a:off x="888974" y="5371438"/>
            <a:ext cx="4900959" cy="646331"/>
          </a:xfrm>
          <a:prstGeom prst="rect">
            <a:avLst/>
          </a:prstGeom>
          <a:noFill/>
        </p:spPr>
        <p:txBody>
          <a:bodyPr wrap="square" rtlCol="0">
            <a:spAutoFit/>
          </a:bodyPr>
          <a:lstStyle/>
          <a:p>
            <a:r>
              <a:rPr lang="en-CA" sz="3600" dirty="0">
                <a:solidFill>
                  <a:schemeClr val="bg1"/>
                </a:solidFill>
              </a:rPr>
              <a:t>LIGHT/12V CONTROL</a:t>
            </a:r>
          </a:p>
        </p:txBody>
      </p:sp>
    </p:spTree>
    <p:extLst>
      <p:ext uri="{BB962C8B-B14F-4D97-AF65-F5344CB8AC3E}">
        <p14:creationId xmlns:p14="http://schemas.microsoft.com/office/powerpoint/2010/main" val="2930572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86457069-9D2D-42C7-A53F-3BBB3DED58A9}"/>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1573827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D61A8A0D-F0BE-42E2-A2C7-BC57429E24E6}"/>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3871259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A5EFD5D-CF71-40F1-A4FB-90FAB9C8F837}"/>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1100376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3BCE5CC-57AC-48F3-BD64-F3BCBDCFF8C3}"/>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413302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text on a black background&#10;&#10;Description automatically generated">
            <a:extLst>
              <a:ext uri="{FF2B5EF4-FFF2-40B4-BE49-F238E27FC236}">
                <a16:creationId xmlns:a16="http://schemas.microsoft.com/office/drawing/2014/main" id="{F0D91E9E-7A87-41C0-A657-62D9EF3DB8AF}"/>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1266120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text on a black background&#10;&#10;Description automatically generated">
            <a:extLst>
              <a:ext uri="{FF2B5EF4-FFF2-40B4-BE49-F238E27FC236}">
                <a16:creationId xmlns:a16="http://schemas.microsoft.com/office/drawing/2014/main" id="{2C3FC1A9-20BA-47E3-AB73-B3CCECA312E2}"/>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2206314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7CF7F3EF-4F2C-4DA5-9FFB-476D29F78F9E}"/>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3581009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9004A6D2-915D-45DF-A0CE-C8CB25EEA7CC}"/>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1927387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text on a black background&#10;&#10;Description automatically generated">
            <a:extLst>
              <a:ext uri="{FF2B5EF4-FFF2-40B4-BE49-F238E27FC236}">
                <a16:creationId xmlns:a16="http://schemas.microsoft.com/office/drawing/2014/main" id="{CD01E773-9725-47AE-B578-64BFA95304E3}"/>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191705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1DF9-2FA2-44AD-83C3-5FF028409813}"/>
              </a:ext>
            </a:extLst>
          </p:cNvPr>
          <p:cNvSpPr>
            <a:spLocks noGrp="1"/>
          </p:cNvSpPr>
          <p:nvPr>
            <p:ph type="title"/>
          </p:nvPr>
        </p:nvSpPr>
        <p:spPr/>
        <p:txBody>
          <a:bodyPr/>
          <a:lstStyle/>
          <a:p>
            <a:r>
              <a:rPr lang="en-CA" dirty="0"/>
              <a:t>Discrete systems within the vehicle</a:t>
            </a:r>
          </a:p>
        </p:txBody>
      </p:sp>
      <p:sp>
        <p:nvSpPr>
          <p:cNvPr id="3" name="Content Placeholder 2">
            <a:extLst>
              <a:ext uri="{FF2B5EF4-FFF2-40B4-BE49-F238E27FC236}">
                <a16:creationId xmlns:a16="http://schemas.microsoft.com/office/drawing/2014/main" id="{95733ECC-41E3-46C3-A43B-1F45B23343DE}"/>
              </a:ext>
            </a:extLst>
          </p:cNvPr>
          <p:cNvSpPr>
            <a:spLocks noGrp="1"/>
          </p:cNvSpPr>
          <p:nvPr>
            <p:ph idx="1"/>
          </p:nvPr>
        </p:nvSpPr>
        <p:spPr>
          <a:xfrm>
            <a:off x="1141412" y="1780674"/>
            <a:ext cx="9905999" cy="4876799"/>
          </a:xfrm>
        </p:spPr>
        <p:txBody>
          <a:bodyPr>
            <a:normAutofit/>
          </a:bodyPr>
          <a:lstStyle/>
          <a:p>
            <a:r>
              <a:rPr lang="en-CA" dirty="0"/>
              <a:t>Light control</a:t>
            </a:r>
          </a:p>
          <a:p>
            <a:r>
              <a:rPr lang="en-CA" dirty="0"/>
              <a:t>Analog monitoring of control and motor currents, 4S cell voltages, total battery voltage</a:t>
            </a:r>
          </a:p>
          <a:p>
            <a:r>
              <a:rPr lang="en-CA" dirty="0"/>
              <a:t>Control of the electric motor, using in/out of gear, a motor contactor, some performance modes, and a twist throttle, repeated with a power amplifier from the processor</a:t>
            </a:r>
          </a:p>
          <a:p>
            <a:r>
              <a:rPr lang="en-CA" dirty="0"/>
              <a:t>Fault handling concerning telemetry, motor control, program methods, digital comms</a:t>
            </a:r>
          </a:p>
          <a:p>
            <a:r>
              <a:rPr lang="en-CA" dirty="0"/>
              <a:t>HMI interface</a:t>
            </a:r>
          </a:p>
        </p:txBody>
      </p:sp>
    </p:spTree>
    <p:extLst>
      <p:ext uri="{BB962C8B-B14F-4D97-AF65-F5344CB8AC3E}">
        <p14:creationId xmlns:p14="http://schemas.microsoft.com/office/powerpoint/2010/main" val="2411206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B066755-58A9-4276-81B3-F8C6FF65820F}"/>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4080356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8A97846-1D0E-4569-82BB-EB9ACD3784EB}"/>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1674527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CD4631EB-6EE5-460A-9F34-D9865A66BDCA}"/>
              </a:ext>
            </a:extLst>
          </p:cNvPr>
          <p:cNvPicPr>
            <a:picLocks noChangeAspect="1"/>
          </p:cNvPicPr>
          <p:nvPr/>
        </p:nvPicPr>
        <p:blipFill>
          <a:blip r:embed="rId2"/>
          <a:stretch>
            <a:fillRect/>
          </a:stretch>
        </p:blipFill>
        <p:spPr>
          <a:xfrm>
            <a:off x="1138237" y="0"/>
            <a:ext cx="9915525" cy="6858000"/>
          </a:xfrm>
          <a:prstGeom prst="rect">
            <a:avLst/>
          </a:prstGeom>
        </p:spPr>
      </p:pic>
    </p:spTree>
    <p:extLst>
      <p:ext uri="{BB962C8B-B14F-4D97-AF65-F5344CB8AC3E}">
        <p14:creationId xmlns:p14="http://schemas.microsoft.com/office/powerpoint/2010/main" val="2254110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D397-2F9E-4023-9DCF-1E280BCEE5F9}"/>
              </a:ext>
            </a:extLst>
          </p:cNvPr>
          <p:cNvSpPr>
            <a:spLocks noGrp="1"/>
          </p:cNvSpPr>
          <p:nvPr>
            <p:ph type="title"/>
          </p:nvPr>
        </p:nvSpPr>
        <p:spPr/>
        <p:txBody>
          <a:bodyPr/>
          <a:lstStyle/>
          <a:p>
            <a:r>
              <a:rPr lang="en-CA" dirty="0"/>
              <a:t>MECHANICAL DESIGN</a:t>
            </a:r>
          </a:p>
        </p:txBody>
      </p:sp>
      <p:sp>
        <p:nvSpPr>
          <p:cNvPr id="3" name="Content Placeholder 2">
            <a:extLst>
              <a:ext uri="{FF2B5EF4-FFF2-40B4-BE49-F238E27FC236}">
                <a16:creationId xmlns:a16="http://schemas.microsoft.com/office/drawing/2014/main" id="{0444DF8B-BF51-40ED-93FD-BBB29DDCC960}"/>
              </a:ext>
            </a:extLst>
          </p:cNvPr>
          <p:cNvSpPr>
            <a:spLocks noGrp="1"/>
          </p:cNvSpPr>
          <p:nvPr>
            <p:ph idx="1"/>
          </p:nvPr>
        </p:nvSpPr>
        <p:spPr/>
        <p:txBody>
          <a:bodyPr/>
          <a:lstStyle/>
          <a:p>
            <a:r>
              <a:rPr lang="en-CA" dirty="0"/>
              <a:t>No mechanical design was done before build, parts were only drawn after assembly</a:t>
            </a:r>
          </a:p>
          <a:p>
            <a:r>
              <a:rPr lang="en-CA" dirty="0"/>
              <a:t>Assembly was headed up by Scott MacKay, a precision machinist and an enthusiast for anything with two wheels, who gave me the idea for this project. He shaped and built the panels and fender to the frame, and made everything fit to what I wanted. Scott was around for 80% or so of the mechanical build, through January and most of February</a:t>
            </a:r>
          </a:p>
        </p:txBody>
      </p:sp>
    </p:spTree>
    <p:extLst>
      <p:ext uri="{BB962C8B-B14F-4D97-AF65-F5344CB8AC3E}">
        <p14:creationId xmlns:p14="http://schemas.microsoft.com/office/powerpoint/2010/main" val="2274292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82B4-C447-45FD-BE9C-7AB91C24E032}"/>
              </a:ext>
            </a:extLst>
          </p:cNvPr>
          <p:cNvSpPr>
            <a:spLocks noGrp="1"/>
          </p:cNvSpPr>
          <p:nvPr>
            <p:ph type="title"/>
          </p:nvPr>
        </p:nvSpPr>
        <p:spPr/>
        <p:txBody>
          <a:bodyPr/>
          <a:lstStyle/>
          <a:p>
            <a:r>
              <a:rPr lang="en-CA" dirty="0"/>
              <a:t>Mechanical design</a:t>
            </a:r>
          </a:p>
        </p:txBody>
      </p:sp>
      <p:pic>
        <p:nvPicPr>
          <p:cNvPr id="5" name="Content Placeholder 4" descr="A picture containing bicycle, sitting, table, old&#10;&#10;Description automatically generated">
            <a:extLst>
              <a:ext uri="{FF2B5EF4-FFF2-40B4-BE49-F238E27FC236}">
                <a16:creationId xmlns:a16="http://schemas.microsoft.com/office/drawing/2014/main" id="{F8C42C81-440D-4A07-8C6B-ABCF8DE6AB7B}"/>
              </a:ext>
            </a:extLst>
          </p:cNvPr>
          <p:cNvPicPr>
            <a:picLocks noGrp="1" noChangeAspect="1"/>
          </p:cNvPicPr>
          <p:nvPr>
            <p:ph idx="1"/>
          </p:nvPr>
        </p:nvPicPr>
        <p:blipFill>
          <a:blip r:embed="rId2"/>
          <a:stretch>
            <a:fillRect/>
          </a:stretch>
        </p:blipFill>
        <p:spPr>
          <a:xfrm>
            <a:off x="7192609" y="1417246"/>
            <a:ext cx="4137023" cy="3102768"/>
          </a:xfrm>
        </p:spPr>
      </p:pic>
      <p:sp>
        <p:nvSpPr>
          <p:cNvPr id="7" name="Content Placeholder 2">
            <a:extLst>
              <a:ext uri="{FF2B5EF4-FFF2-40B4-BE49-F238E27FC236}">
                <a16:creationId xmlns:a16="http://schemas.microsoft.com/office/drawing/2014/main" id="{F4E18444-4693-47C6-B8C3-2D58069697C6}"/>
              </a:ext>
            </a:extLst>
          </p:cNvPr>
          <p:cNvSpPr txBox="1">
            <a:spLocks/>
          </p:cNvSpPr>
          <p:nvPr/>
        </p:nvSpPr>
        <p:spPr>
          <a:xfrm>
            <a:off x="1141413" y="1658143"/>
            <a:ext cx="4311121"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CA" dirty="0"/>
              <a:t>First, the frame was stripped and wire wheeled in preparation for the build</a:t>
            </a:r>
          </a:p>
        </p:txBody>
      </p:sp>
      <p:pic>
        <p:nvPicPr>
          <p:cNvPr id="9" name="Picture 8" descr="A pile of garbage&#10;&#10;Description automatically generated">
            <a:extLst>
              <a:ext uri="{FF2B5EF4-FFF2-40B4-BE49-F238E27FC236}">
                <a16:creationId xmlns:a16="http://schemas.microsoft.com/office/drawing/2014/main" id="{23529965-86EF-4772-A8F3-C36E29CAB050}"/>
              </a:ext>
            </a:extLst>
          </p:cNvPr>
          <p:cNvPicPr>
            <a:picLocks noChangeAspect="1"/>
          </p:cNvPicPr>
          <p:nvPr/>
        </p:nvPicPr>
        <p:blipFill>
          <a:blip r:embed="rId3"/>
          <a:stretch>
            <a:fillRect/>
          </a:stretch>
        </p:blipFill>
        <p:spPr>
          <a:xfrm>
            <a:off x="2731912" y="3263414"/>
            <a:ext cx="4311121" cy="3233341"/>
          </a:xfrm>
          <a:prstGeom prst="rect">
            <a:avLst/>
          </a:prstGeom>
        </p:spPr>
      </p:pic>
      <p:sp>
        <p:nvSpPr>
          <p:cNvPr id="10" name="TextBox 9">
            <a:extLst>
              <a:ext uri="{FF2B5EF4-FFF2-40B4-BE49-F238E27FC236}">
                <a16:creationId xmlns:a16="http://schemas.microsoft.com/office/drawing/2014/main" id="{96C28887-FE90-42A7-B060-58033617B2FA}"/>
              </a:ext>
            </a:extLst>
          </p:cNvPr>
          <p:cNvSpPr txBox="1"/>
          <p:nvPr/>
        </p:nvSpPr>
        <p:spPr>
          <a:xfrm>
            <a:off x="1875366" y="3861921"/>
            <a:ext cx="1713092" cy="369332"/>
          </a:xfrm>
          <a:prstGeom prst="rect">
            <a:avLst/>
          </a:prstGeom>
          <a:noFill/>
        </p:spPr>
        <p:txBody>
          <a:bodyPr wrap="square" rtlCol="0">
            <a:spAutoFit/>
          </a:bodyPr>
          <a:lstStyle/>
          <a:p>
            <a:r>
              <a:rPr lang="en-CA" dirty="0"/>
              <a:t>Before</a:t>
            </a:r>
          </a:p>
        </p:txBody>
      </p:sp>
      <p:sp>
        <p:nvSpPr>
          <p:cNvPr id="11" name="TextBox 10">
            <a:extLst>
              <a:ext uri="{FF2B5EF4-FFF2-40B4-BE49-F238E27FC236}">
                <a16:creationId xmlns:a16="http://schemas.microsoft.com/office/drawing/2014/main" id="{DEE6D065-9766-4FF6-8D20-7B0D71F26085}"/>
              </a:ext>
            </a:extLst>
          </p:cNvPr>
          <p:cNvSpPr txBox="1"/>
          <p:nvPr/>
        </p:nvSpPr>
        <p:spPr>
          <a:xfrm>
            <a:off x="7879644" y="4617156"/>
            <a:ext cx="2935112" cy="369332"/>
          </a:xfrm>
          <a:prstGeom prst="rect">
            <a:avLst/>
          </a:prstGeom>
          <a:noFill/>
        </p:spPr>
        <p:txBody>
          <a:bodyPr wrap="square" rtlCol="0">
            <a:spAutoFit/>
          </a:bodyPr>
          <a:lstStyle/>
          <a:p>
            <a:r>
              <a:rPr lang="en-CA" dirty="0"/>
              <a:t>After</a:t>
            </a:r>
          </a:p>
        </p:txBody>
      </p:sp>
    </p:spTree>
    <p:extLst>
      <p:ext uri="{BB962C8B-B14F-4D97-AF65-F5344CB8AC3E}">
        <p14:creationId xmlns:p14="http://schemas.microsoft.com/office/powerpoint/2010/main" val="147711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4E6C-4EE5-4844-BE12-D016471D6CCC}"/>
              </a:ext>
            </a:extLst>
          </p:cNvPr>
          <p:cNvSpPr>
            <a:spLocks noGrp="1"/>
          </p:cNvSpPr>
          <p:nvPr>
            <p:ph type="title"/>
          </p:nvPr>
        </p:nvSpPr>
        <p:spPr/>
        <p:txBody>
          <a:bodyPr/>
          <a:lstStyle/>
          <a:p>
            <a:r>
              <a:rPr lang="en-CA" dirty="0"/>
              <a:t>Mechanical design</a:t>
            </a:r>
          </a:p>
        </p:txBody>
      </p:sp>
      <p:sp>
        <p:nvSpPr>
          <p:cNvPr id="3" name="Content Placeholder 2">
            <a:extLst>
              <a:ext uri="{FF2B5EF4-FFF2-40B4-BE49-F238E27FC236}">
                <a16:creationId xmlns:a16="http://schemas.microsoft.com/office/drawing/2014/main" id="{6454F1C9-17B0-46A9-817B-BFB8F6771896}"/>
              </a:ext>
            </a:extLst>
          </p:cNvPr>
          <p:cNvSpPr>
            <a:spLocks noGrp="1"/>
          </p:cNvSpPr>
          <p:nvPr>
            <p:ph idx="1"/>
          </p:nvPr>
        </p:nvSpPr>
        <p:spPr/>
        <p:txBody>
          <a:bodyPr/>
          <a:lstStyle/>
          <a:p>
            <a:r>
              <a:rPr lang="en-CA" dirty="0"/>
              <a:t>Next, cardboard cut-outs were used to trace the lines of the frame, to determine where to cut and fold sheets of aluminum to make up the frame</a:t>
            </a:r>
          </a:p>
        </p:txBody>
      </p:sp>
      <p:pic>
        <p:nvPicPr>
          <p:cNvPr id="5" name="Picture 4" descr="A person standing in front of a building&#10;&#10;Description automatically generated">
            <a:extLst>
              <a:ext uri="{FF2B5EF4-FFF2-40B4-BE49-F238E27FC236}">
                <a16:creationId xmlns:a16="http://schemas.microsoft.com/office/drawing/2014/main" id="{1801C7A8-BC31-4830-B5C5-731DB4F31E60}"/>
              </a:ext>
            </a:extLst>
          </p:cNvPr>
          <p:cNvPicPr>
            <a:picLocks noChangeAspect="1"/>
          </p:cNvPicPr>
          <p:nvPr/>
        </p:nvPicPr>
        <p:blipFill>
          <a:blip r:embed="rId2"/>
          <a:stretch>
            <a:fillRect/>
          </a:stretch>
        </p:blipFill>
        <p:spPr>
          <a:xfrm>
            <a:off x="6016978" y="3429000"/>
            <a:ext cx="4237096" cy="3177822"/>
          </a:xfrm>
          <a:prstGeom prst="rect">
            <a:avLst/>
          </a:prstGeom>
        </p:spPr>
      </p:pic>
      <p:pic>
        <p:nvPicPr>
          <p:cNvPr id="7" name="Picture 6" descr="A picture containing person, holding, man, table&#10;&#10;Description automatically generated">
            <a:extLst>
              <a:ext uri="{FF2B5EF4-FFF2-40B4-BE49-F238E27FC236}">
                <a16:creationId xmlns:a16="http://schemas.microsoft.com/office/drawing/2014/main" id="{4946CC8C-A851-4E24-BB05-353A9220E6F7}"/>
              </a:ext>
            </a:extLst>
          </p:cNvPr>
          <p:cNvPicPr>
            <a:picLocks noChangeAspect="1"/>
          </p:cNvPicPr>
          <p:nvPr/>
        </p:nvPicPr>
        <p:blipFill>
          <a:blip r:embed="rId3"/>
          <a:stretch>
            <a:fillRect/>
          </a:stretch>
        </p:blipFill>
        <p:spPr>
          <a:xfrm>
            <a:off x="1524000" y="3428999"/>
            <a:ext cx="4237096" cy="3177823"/>
          </a:xfrm>
          <a:prstGeom prst="rect">
            <a:avLst/>
          </a:prstGeom>
        </p:spPr>
      </p:pic>
    </p:spTree>
    <p:extLst>
      <p:ext uri="{BB962C8B-B14F-4D97-AF65-F5344CB8AC3E}">
        <p14:creationId xmlns:p14="http://schemas.microsoft.com/office/powerpoint/2010/main" val="356724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8089-799A-4CD6-9901-5A1C0C9A6D57}"/>
              </a:ext>
            </a:extLst>
          </p:cNvPr>
          <p:cNvSpPr>
            <a:spLocks noGrp="1"/>
          </p:cNvSpPr>
          <p:nvPr>
            <p:ph type="title"/>
          </p:nvPr>
        </p:nvSpPr>
        <p:spPr/>
        <p:txBody>
          <a:bodyPr/>
          <a:lstStyle/>
          <a:p>
            <a:r>
              <a:rPr lang="en-CA" dirty="0"/>
              <a:t>Mechanical design</a:t>
            </a:r>
          </a:p>
        </p:txBody>
      </p:sp>
      <p:sp>
        <p:nvSpPr>
          <p:cNvPr id="3" name="Content Placeholder 2">
            <a:extLst>
              <a:ext uri="{FF2B5EF4-FFF2-40B4-BE49-F238E27FC236}">
                <a16:creationId xmlns:a16="http://schemas.microsoft.com/office/drawing/2014/main" id="{BD2B90C8-AA76-4468-9160-F9BCDD6C52F4}"/>
              </a:ext>
            </a:extLst>
          </p:cNvPr>
          <p:cNvSpPr>
            <a:spLocks noGrp="1"/>
          </p:cNvSpPr>
          <p:nvPr>
            <p:ph idx="1"/>
          </p:nvPr>
        </p:nvSpPr>
        <p:spPr/>
        <p:txBody>
          <a:bodyPr/>
          <a:lstStyle/>
          <a:p>
            <a:r>
              <a:rPr lang="en-CA" dirty="0"/>
              <a:t>Panels were dry-fitted and bent to fit the lines of the frame</a:t>
            </a:r>
          </a:p>
        </p:txBody>
      </p:sp>
      <p:pic>
        <p:nvPicPr>
          <p:cNvPr id="5" name="Picture 4" descr="A picture containing man, sitting, woman, holding&#10;&#10;Description automatically generated">
            <a:extLst>
              <a:ext uri="{FF2B5EF4-FFF2-40B4-BE49-F238E27FC236}">
                <a16:creationId xmlns:a16="http://schemas.microsoft.com/office/drawing/2014/main" id="{E87CCE16-E9AF-4FBC-9C99-FA4AAA68DB44}"/>
              </a:ext>
            </a:extLst>
          </p:cNvPr>
          <p:cNvPicPr>
            <a:picLocks noChangeAspect="1"/>
          </p:cNvPicPr>
          <p:nvPr/>
        </p:nvPicPr>
        <p:blipFill>
          <a:blip r:embed="rId2"/>
          <a:stretch>
            <a:fillRect/>
          </a:stretch>
        </p:blipFill>
        <p:spPr>
          <a:xfrm rot="5400000">
            <a:off x="975079" y="3395839"/>
            <a:ext cx="3956756" cy="2967567"/>
          </a:xfrm>
          <a:prstGeom prst="rect">
            <a:avLst/>
          </a:prstGeom>
        </p:spPr>
      </p:pic>
      <p:pic>
        <p:nvPicPr>
          <p:cNvPr id="7" name="Picture 6" descr="A picture containing motorcycle, green, bicycle, parked&#10;&#10;Description automatically generated">
            <a:extLst>
              <a:ext uri="{FF2B5EF4-FFF2-40B4-BE49-F238E27FC236}">
                <a16:creationId xmlns:a16="http://schemas.microsoft.com/office/drawing/2014/main" id="{5270EB48-3F34-4A36-96A5-8F6D198F03C1}"/>
              </a:ext>
            </a:extLst>
          </p:cNvPr>
          <p:cNvPicPr>
            <a:picLocks noChangeAspect="1"/>
          </p:cNvPicPr>
          <p:nvPr/>
        </p:nvPicPr>
        <p:blipFill>
          <a:blip r:embed="rId3"/>
          <a:stretch>
            <a:fillRect/>
          </a:stretch>
        </p:blipFill>
        <p:spPr>
          <a:xfrm>
            <a:off x="5838002" y="2901243"/>
            <a:ext cx="4884325" cy="3663244"/>
          </a:xfrm>
          <a:prstGeom prst="rect">
            <a:avLst/>
          </a:prstGeom>
        </p:spPr>
      </p:pic>
    </p:spTree>
    <p:extLst>
      <p:ext uri="{BB962C8B-B14F-4D97-AF65-F5344CB8AC3E}">
        <p14:creationId xmlns:p14="http://schemas.microsoft.com/office/powerpoint/2010/main" val="1299490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EC33-F0C9-4546-9E66-9F79766EA973}"/>
              </a:ext>
            </a:extLst>
          </p:cNvPr>
          <p:cNvSpPr>
            <a:spLocks noGrp="1"/>
          </p:cNvSpPr>
          <p:nvPr>
            <p:ph type="title"/>
          </p:nvPr>
        </p:nvSpPr>
        <p:spPr/>
        <p:txBody>
          <a:bodyPr/>
          <a:lstStyle/>
          <a:p>
            <a:r>
              <a:rPr lang="en-CA" dirty="0"/>
              <a:t>Mechanical design</a:t>
            </a:r>
          </a:p>
        </p:txBody>
      </p:sp>
      <p:sp>
        <p:nvSpPr>
          <p:cNvPr id="3" name="Content Placeholder 2">
            <a:extLst>
              <a:ext uri="{FF2B5EF4-FFF2-40B4-BE49-F238E27FC236}">
                <a16:creationId xmlns:a16="http://schemas.microsoft.com/office/drawing/2014/main" id="{7C3162CF-EC54-443E-910C-BAE734295253}"/>
              </a:ext>
            </a:extLst>
          </p:cNvPr>
          <p:cNvSpPr>
            <a:spLocks noGrp="1"/>
          </p:cNvSpPr>
          <p:nvPr>
            <p:ph idx="1"/>
          </p:nvPr>
        </p:nvSpPr>
        <p:spPr/>
        <p:txBody>
          <a:bodyPr/>
          <a:lstStyle/>
          <a:p>
            <a:r>
              <a:rPr lang="en-CA" dirty="0"/>
              <a:t>Panels were mounted with hinges</a:t>
            </a:r>
          </a:p>
        </p:txBody>
      </p:sp>
      <p:pic>
        <p:nvPicPr>
          <p:cNvPr id="5" name="Picture 4" descr="A picture containing person, table, bicycle, food&#10;&#10;Description automatically generated">
            <a:extLst>
              <a:ext uri="{FF2B5EF4-FFF2-40B4-BE49-F238E27FC236}">
                <a16:creationId xmlns:a16="http://schemas.microsoft.com/office/drawing/2014/main" id="{7FFD4F32-5EC1-4660-87E2-4D9C7E1DC7ED}"/>
              </a:ext>
            </a:extLst>
          </p:cNvPr>
          <p:cNvPicPr>
            <a:picLocks noChangeAspect="1"/>
          </p:cNvPicPr>
          <p:nvPr/>
        </p:nvPicPr>
        <p:blipFill>
          <a:blip r:embed="rId2"/>
          <a:stretch>
            <a:fillRect/>
          </a:stretch>
        </p:blipFill>
        <p:spPr>
          <a:xfrm>
            <a:off x="5696478" y="1422400"/>
            <a:ext cx="5350933" cy="4013200"/>
          </a:xfrm>
          <a:prstGeom prst="rect">
            <a:avLst/>
          </a:prstGeom>
        </p:spPr>
      </p:pic>
    </p:spTree>
    <p:extLst>
      <p:ext uri="{BB962C8B-B14F-4D97-AF65-F5344CB8AC3E}">
        <p14:creationId xmlns:p14="http://schemas.microsoft.com/office/powerpoint/2010/main" val="2109771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3D4C4-DA75-4CAD-B8B8-0A1099907127}"/>
              </a:ext>
            </a:extLst>
          </p:cNvPr>
          <p:cNvSpPr>
            <a:spLocks noGrp="1"/>
          </p:cNvSpPr>
          <p:nvPr>
            <p:ph type="title"/>
          </p:nvPr>
        </p:nvSpPr>
        <p:spPr/>
        <p:txBody>
          <a:bodyPr/>
          <a:lstStyle/>
          <a:p>
            <a:r>
              <a:rPr lang="en-CA" dirty="0"/>
              <a:t>Mechanical design</a:t>
            </a:r>
          </a:p>
        </p:txBody>
      </p:sp>
      <p:sp>
        <p:nvSpPr>
          <p:cNvPr id="3" name="Content Placeholder 2">
            <a:extLst>
              <a:ext uri="{FF2B5EF4-FFF2-40B4-BE49-F238E27FC236}">
                <a16:creationId xmlns:a16="http://schemas.microsoft.com/office/drawing/2014/main" id="{B1DD208B-92F9-4593-BA13-CF6B44A91AC5}"/>
              </a:ext>
            </a:extLst>
          </p:cNvPr>
          <p:cNvSpPr>
            <a:spLocks noGrp="1"/>
          </p:cNvSpPr>
          <p:nvPr>
            <p:ph idx="1"/>
          </p:nvPr>
        </p:nvSpPr>
        <p:spPr>
          <a:xfrm>
            <a:off x="6094412" y="2181754"/>
            <a:ext cx="5631921" cy="3541714"/>
          </a:xfrm>
        </p:spPr>
        <p:txBody>
          <a:bodyPr/>
          <a:lstStyle/>
          <a:p>
            <a:r>
              <a:rPr lang="en-CA" dirty="0"/>
              <a:t>Panels are secured in place using 6mm bungs welded to the frame, and wing nuts</a:t>
            </a:r>
          </a:p>
        </p:txBody>
      </p:sp>
      <p:pic>
        <p:nvPicPr>
          <p:cNvPr id="5" name="Picture 4" descr="A picture containing bicycle, metal, sitting, motorcycle&#10;&#10;Description automatically generated">
            <a:extLst>
              <a:ext uri="{FF2B5EF4-FFF2-40B4-BE49-F238E27FC236}">
                <a16:creationId xmlns:a16="http://schemas.microsoft.com/office/drawing/2014/main" id="{C4B427E8-3711-450E-8747-322870CF1CA1}"/>
              </a:ext>
            </a:extLst>
          </p:cNvPr>
          <p:cNvPicPr>
            <a:picLocks noChangeAspect="1"/>
          </p:cNvPicPr>
          <p:nvPr/>
        </p:nvPicPr>
        <p:blipFill>
          <a:blip r:embed="rId2"/>
          <a:stretch>
            <a:fillRect/>
          </a:stretch>
        </p:blipFill>
        <p:spPr>
          <a:xfrm>
            <a:off x="1141413" y="2294468"/>
            <a:ext cx="4572000" cy="3429000"/>
          </a:xfrm>
          <a:prstGeom prst="rect">
            <a:avLst/>
          </a:prstGeom>
        </p:spPr>
      </p:pic>
    </p:spTree>
    <p:extLst>
      <p:ext uri="{BB962C8B-B14F-4D97-AF65-F5344CB8AC3E}">
        <p14:creationId xmlns:p14="http://schemas.microsoft.com/office/powerpoint/2010/main" val="2018109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35FF-7E2F-444D-8E54-351CDC2CF841}"/>
              </a:ext>
            </a:extLst>
          </p:cNvPr>
          <p:cNvSpPr>
            <a:spLocks noGrp="1"/>
          </p:cNvSpPr>
          <p:nvPr>
            <p:ph type="title"/>
          </p:nvPr>
        </p:nvSpPr>
        <p:spPr/>
        <p:txBody>
          <a:bodyPr/>
          <a:lstStyle/>
          <a:p>
            <a:r>
              <a:rPr lang="en-CA" dirty="0"/>
              <a:t>Mechanical design</a:t>
            </a:r>
          </a:p>
        </p:txBody>
      </p:sp>
      <p:pic>
        <p:nvPicPr>
          <p:cNvPr id="5" name="Content Placeholder 4" descr="A close up of a bicycle&#10;&#10;Description automatically generated">
            <a:extLst>
              <a:ext uri="{FF2B5EF4-FFF2-40B4-BE49-F238E27FC236}">
                <a16:creationId xmlns:a16="http://schemas.microsoft.com/office/drawing/2014/main" id="{2EAE1324-9240-4E8A-AAFE-82E3933036A6}"/>
              </a:ext>
            </a:extLst>
          </p:cNvPr>
          <p:cNvPicPr>
            <a:picLocks noGrp="1" noChangeAspect="1"/>
          </p:cNvPicPr>
          <p:nvPr>
            <p:ph idx="1"/>
          </p:nvPr>
        </p:nvPicPr>
        <p:blipFill>
          <a:blip r:embed="rId2"/>
          <a:stretch>
            <a:fillRect/>
          </a:stretch>
        </p:blipFill>
        <p:spPr>
          <a:xfrm>
            <a:off x="6523920" y="1556455"/>
            <a:ext cx="4993454" cy="3745090"/>
          </a:xfrm>
        </p:spPr>
      </p:pic>
      <p:pic>
        <p:nvPicPr>
          <p:cNvPr id="7" name="Picture 6" descr="A picture containing person, outdoor, bicycle, motorcycle&#10;&#10;Description automatically generated">
            <a:extLst>
              <a:ext uri="{FF2B5EF4-FFF2-40B4-BE49-F238E27FC236}">
                <a16:creationId xmlns:a16="http://schemas.microsoft.com/office/drawing/2014/main" id="{70381BFA-681D-4B34-8FA1-1FCEF6D4DA5E}"/>
              </a:ext>
            </a:extLst>
          </p:cNvPr>
          <p:cNvPicPr>
            <a:picLocks noChangeAspect="1"/>
          </p:cNvPicPr>
          <p:nvPr/>
        </p:nvPicPr>
        <p:blipFill>
          <a:blip r:embed="rId3"/>
          <a:stretch>
            <a:fillRect/>
          </a:stretch>
        </p:blipFill>
        <p:spPr>
          <a:xfrm>
            <a:off x="1022209" y="1975555"/>
            <a:ext cx="5298511" cy="3973883"/>
          </a:xfrm>
          <a:prstGeom prst="rect">
            <a:avLst/>
          </a:prstGeom>
        </p:spPr>
      </p:pic>
    </p:spTree>
    <p:extLst>
      <p:ext uri="{BB962C8B-B14F-4D97-AF65-F5344CB8AC3E}">
        <p14:creationId xmlns:p14="http://schemas.microsoft.com/office/powerpoint/2010/main" val="4122649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E1922-5C62-4C36-8EC6-786208F0D748}"/>
              </a:ext>
            </a:extLst>
          </p:cNvPr>
          <p:cNvSpPr>
            <a:spLocks noGrp="1"/>
          </p:cNvSpPr>
          <p:nvPr>
            <p:ph type="title"/>
          </p:nvPr>
        </p:nvSpPr>
        <p:spPr/>
        <p:txBody>
          <a:bodyPr/>
          <a:lstStyle/>
          <a:p>
            <a:r>
              <a:rPr lang="en-CA" dirty="0"/>
              <a:t>Light control</a:t>
            </a:r>
          </a:p>
        </p:txBody>
      </p:sp>
      <p:sp>
        <p:nvSpPr>
          <p:cNvPr id="3" name="Content Placeholder 2">
            <a:extLst>
              <a:ext uri="{FF2B5EF4-FFF2-40B4-BE49-F238E27FC236}">
                <a16:creationId xmlns:a16="http://schemas.microsoft.com/office/drawing/2014/main" id="{4835DC78-4315-4CCF-B48E-DD76F2F28BD1}"/>
              </a:ext>
            </a:extLst>
          </p:cNvPr>
          <p:cNvSpPr>
            <a:spLocks noGrp="1"/>
          </p:cNvSpPr>
          <p:nvPr>
            <p:ph idx="1"/>
          </p:nvPr>
        </p:nvSpPr>
        <p:spPr/>
        <p:txBody>
          <a:bodyPr/>
          <a:lstStyle/>
          <a:p>
            <a:r>
              <a:rPr lang="en-CA" dirty="0"/>
              <a:t>There are hand controls on each handlebar, used to control the lights, kill switch, in/out of gear, and horn. </a:t>
            </a:r>
          </a:p>
          <a:p>
            <a:r>
              <a:rPr lang="en-CA" dirty="0"/>
              <a:t>There is a switch to kill all lights on the vehicle, as a ‘dark mode’</a:t>
            </a:r>
          </a:p>
          <a:p>
            <a:r>
              <a:rPr lang="en-CA" dirty="0"/>
              <a:t>Turn signals, bright/low headlight, taillight/brake light, and fog/trail lights are all present</a:t>
            </a:r>
          </a:p>
          <a:p>
            <a:endParaRPr lang="en-CA" dirty="0"/>
          </a:p>
        </p:txBody>
      </p:sp>
    </p:spTree>
    <p:extLst>
      <p:ext uri="{BB962C8B-B14F-4D97-AF65-F5344CB8AC3E}">
        <p14:creationId xmlns:p14="http://schemas.microsoft.com/office/powerpoint/2010/main" val="5302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6766-AEE4-4DB1-BBEB-A42E68B0E88E}"/>
              </a:ext>
            </a:extLst>
          </p:cNvPr>
          <p:cNvSpPr>
            <a:spLocks noGrp="1"/>
          </p:cNvSpPr>
          <p:nvPr>
            <p:ph type="title"/>
          </p:nvPr>
        </p:nvSpPr>
        <p:spPr/>
        <p:txBody>
          <a:bodyPr/>
          <a:lstStyle/>
          <a:p>
            <a:r>
              <a:rPr lang="en-CA" dirty="0"/>
              <a:t>Mechanical design</a:t>
            </a:r>
          </a:p>
        </p:txBody>
      </p:sp>
      <p:sp>
        <p:nvSpPr>
          <p:cNvPr id="3" name="Content Placeholder 2">
            <a:extLst>
              <a:ext uri="{FF2B5EF4-FFF2-40B4-BE49-F238E27FC236}">
                <a16:creationId xmlns:a16="http://schemas.microsoft.com/office/drawing/2014/main" id="{597B5C74-0787-4169-9735-0B18113FB76F}"/>
              </a:ext>
            </a:extLst>
          </p:cNvPr>
          <p:cNvSpPr>
            <a:spLocks noGrp="1"/>
          </p:cNvSpPr>
          <p:nvPr>
            <p:ph idx="1"/>
          </p:nvPr>
        </p:nvSpPr>
        <p:spPr>
          <a:xfrm>
            <a:off x="1141412" y="2249487"/>
            <a:ext cx="5857699" cy="3541714"/>
          </a:xfrm>
        </p:spPr>
        <p:txBody>
          <a:bodyPr/>
          <a:lstStyle/>
          <a:p>
            <a:r>
              <a:rPr lang="en-CA" dirty="0"/>
              <a:t>An aluminum backplane was welded inside the line of the frame on the panel, so that there would be a flat mounting surface for electronics</a:t>
            </a:r>
          </a:p>
          <a:p>
            <a:r>
              <a:rPr lang="en-CA" dirty="0"/>
              <a:t>Welding was done by Allen </a:t>
            </a:r>
            <a:r>
              <a:rPr lang="en-CA" dirty="0" err="1"/>
              <a:t>Repmann</a:t>
            </a:r>
            <a:r>
              <a:rPr lang="en-CA" dirty="0"/>
              <a:t>, a family friend who comes riding with Scott and myself occasionally</a:t>
            </a:r>
          </a:p>
        </p:txBody>
      </p:sp>
      <p:pic>
        <p:nvPicPr>
          <p:cNvPr id="7" name="Picture 6" descr="A picture containing indoor, piece, sitting, old&#10;&#10;Description automatically generated">
            <a:extLst>
              <a:ext uri="{FF2B5EF4-FFF2-40B4-BE49-F238E27FC236}">
                <a16:creationId xmlns:a16="http://schemas.microsoft.com/office/drawing/2014/main" id="{541AD4BB-1215-45CD-96C4-708C9CBCF416}"/>
              </a:ext>
            </a:extLst>
          </p:cNvPr>
          <p:cNvPicPr>
            <a:picLocks noChangeAspect="1"/>
          </p:cNvPicPr>
          <p:nvPr/>
        </p:nvPicPr>
        <p:blipFill>
          <a:blip r:embed="rId2"/>
          <a:stretch>
            <a:fillRect/>
          </a:stretch>
        </p:blipFill>
        <p:spPr>
          <a:xfrm>
            <a:off x="6886222" y="1357803"/>
            <a:ext cx="4616921" cy="3462691"/>
          </a:xfrm>
          <a:prstGeom prst="rect">
            <a:avLst/>
          </a:prstGeom>
        </p:spPr>
      </p:pic>
    </p:spTree>
    <p:extLst>
      <p:ext uri="{BB962C8B-B14F-4D97-AF65-F5344CB8AC3E}">
        <p14:creationId xmlns:p14="http://schemas.microsoft.com/office/powerpoint/2010/main" val="67389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BBEF-611F-458D-B629-C4F1064B2D17}"/>
              </a:ext>
            </a:extLst>
          </p:cNvPr>
          <p:cNvSpPr>
            <a:spLocks noGrp="1"/>
          </p:cNvSpPr>
          <p:nvPr>
            <p:ph type="title"/>
          </p:nvPr>
        </p:nvSpPr>
        <p:spPr/>
        <p:txBody>
          <a:bodyPr/>
          <a:lstStyle/>
          <a:p>
            <a:r>
              <a:rPr lang="en-CA" dirty="0"/>
              <a:t>Mechanical design</a:t>
            </a:r>
          </a:p>
        </p:txBody>
      </p:sp>
      <p:pic>
        <p:nvPicPr>
          <p:cNvPr id="5" name="Content Placeholder 4" descr="A picture containing sitting, lying, laying, table&#10;&#10;Description automatically generated">
            <a:extLst>
              <a:ext uri="{FF2B5EF4-FFF2-40B4-BE49-F238E27FC236}">
                <a16:creationId xmlns:a16="http://schemas.microsoft.com/office/drawing/2014/main" id="{E60FE741-D6FA-4769-AACA-510A46FDA691}"/>
              </a:ext>
            </a:extLst>
          </p:cNvPr>
          <p:cNvPicPr>
            <a:picLocks noGrp="1" noChangeAspect="1"/>
          </p:cNvPicPr>
          <p:nvPr>
            <p:ph idx="1"/>
          </p:nvPr>
        </p:nvPicPr>
        <p:blipFill>
          <a:blip r:embed="rId2"/>
          <a:stretch>
            <a:fillRect/>
          </a:stretch>
        </p:blipFill>
        <p:spPr>
          <a:xfrm>
            <a:off x="6411596" y="247209"/>
            <a:ext cx="4390142" cy="3292607"/>
          </a:xfrm>
        </p:spPr>
      </p:pic>
      <p:pic>
        <p:nvPicPr>
          <p:cNvPr id="7" name="Picture 6">
            <a:extLst>
              <a:ext uri="{FF2B5EF4-FFF2-40B4-BE49-F238E27FC236}">
                <a16:creationId xmlns:a16="http://schemas.microsoft.com/office/drawing/2014/main" id="{59C215E2-9AD6-4D0F-BFA1-0C38D8412317}"/>
              </a:ext>
            </a:extLst>
          </p:cNvPr>
          <p:cNvPicPr>
            <a:picLocks noChangeAspect="1"/>
          </p:cNvPicPr>
          <p:nvPr/>
        </p:nvPicPr>
        <p:blipFill>
          <a:blip r:embed="rId3"/>
          <a:stretch>
            <a:fillRect/>
          </a:stretch>
        </p:blipFill>
        <p:spPr>
          <a:xfrm>
            <a:off x="1232218" y="2234632"/>
            <a:ext cx="4390143" cy="3292607"/>
          </a:xfrm>
          <a:prstGeom prst="rect">
            <a:avLst/>
          </a:prstGeom>
        </p:spPr>
      </p:pic>
      <p:pic>
        <p:nvPicPr>
          <p:cNvPr id="9" name="Picture 8" descr="A close up of a device&#10;&#10;Description automatically generated">
            <a:extLst>
              <a:ext uri="{FF2B5EF4-FFF2-40B4-BE49-F238E27FC236}">
                <a16:creationId xmlns:a16="http://schemas.microsoft.com/office/drawing/2014/main" id="{3096FBDB-E88A-411F-A0F9-53E81AFF82FA}"/>
              </a:ext>
            </a:extLst>
          </p:cNvPr>
          <p:cNvPicPr>
            <a:picLocks noChangeAspect="1"/>
          </p:cNvPicPr>
          <p:nvPr/>
        </p:nvPicPr>
        <p:blipFill>
          <a:blip r:embed="rId4"/>
          <a:stretch>
            <a:fillRect/>
          </a:stretch>
        </p:blipFill>
        <p:spPr>
          <a:xfrm>
            <a:off x="6817623" y="3655746"/>
            <a:ext cx="4086579" cy="3064934"/>
          </a:xfrm>
          <a:prstGeom prst="rect">
            <a:avLst/>
          </a:prstGeom>
        </p:spPr>
      </p:pic>
      <p:sp>
        <p:nvSpPr>
          <p:cNvPr id="10" name="TextBox 9">
            <a:extLst>
              <a:ext uri="{FF2B5EF4-FFF2-40B4-BE49-F238E27FC236}">
                <a16:creationId xmlns:a16="http://schemas.microsoft.com/office/drawing/2014/main" id="{DC736BFA-2BF4-47FC-8138-588052751BBD}"/>
              </a:ext>
            </a:extLst>
          </p:cNvPr>
          <p:cNvSpPr txBox="1"/>
          <p:nvPr/>
        </p:nvSpPr>
        <p:spPr>
          <a:xfrm>
            <a:off x="1930400" y="5757333"/>
            <a:ext cx="4390143" cy="923330"/>
          </a:xfrm>
          <a:prstGeom prst="rect">
            <a:avLst/>
          </a:prstGeom>
          <a:noFill/>
        </p:spPr>
        <p:txBody>
          <a:bodyPr wrap="square" rtlCol="0">
            <a:spAutoFit/>
          </a:bodyPr>
          <a:lstStyle/>
          <a:p>
            <a:r>
              <a:rPr lang="en-CA" dirty="0"/>
              <a:t>Panels were drilled and tapped, so that components could be mounted directly to the aluminum backplane</a:t>
            </a:r>
          </a:p>
        </p:txBody>
      </p:sp>
    </p:spTree>
    <p:extLst>
      <p:ext uri="{BB962C8B-B14F-4D97-AF65-F5344CB8AC3E}">
        <p14:creationId xmlns:p14="http://schemas.microsoft.com/office/powerpoint/2010/main" val="2005037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81DB2-EA80-4533-A24D-8C61B75E6026}"/>
              </a:ext>
            </a:extLst>
          </p:cNvPr>
          <p:cNvSpPr>
            <a:spLocks noGrp="1"/>
          </p:cNvSpPr>
          <p:nvPr>
            <p:ph type="title"/>
          </p:nvPr>
        </p:nvSpPr>
        <p:spPr/>
        <p:txBody>
          <a:bodyPr/>
          <a:lstStyle/>
          <a:p>
            <a:r>
              <a:rPr lang="en-CA" dirty="0"/>
              <a:t>Mechanical design</a:t>
            </a:r>
          </a:p>
        </p:txBody>
      </p:sp>
      <p:sp>
        <p:nvSpPr>
          <p:cNvPr id="3" name="Content Placeholder 2">
            <a:extLst>
              <a:ext uri="{FF2B5EF4-FFF2-40B4-BE49-F238E27FC236}">
                <a16:creationId xmlns:a16="http://schemas.microsoft.com/office/drawing/2014/main" id="{E73D3F64-8840-4BBB-9150-620052A27F9E}"/>
              </a:ext>
            </a:extLst>
          </p:cNvPr>
          <p:cNvSpPr>
            <a:spLocks noGrp="1"/>
          </p:cNvSpPr>
          <p:nvPr>
            <p:ph idx="1"/>
          </p:nvPr>
        </p:nvSpPr>
        <p:spPr/>
        <p:txBody>
          <a:bodyPr/>
          <a:lstStyle/>
          <a:p>
            <a:r>
              <a:rPr lang="en-CA" dirty="0"/>
              <a:t>The rear fender was bent and welded to come apart in sections</a:t>
            </a:r>
          </a:p>
          <a:p>
            <a:r>
              <a:rPr lang="en-CA" dirty="0"/>
              <a:t>The first section houses the relay pack, and is the medium between the lights on the fender, and the rest of the vehicle. This section also serves as the mounting bracket for the rear section</a:t>
            </a:r>
          </a:p>
          <a:p>
            <a:r>
              <a:rPr lang="en-CA" dirty="0"/>
              <a:t>The rear section slots onto the middle section, and is secured with M6 screws. It is designed such that, it is easy to remove for maintenance, while being strong enough to support the entire weight of the bike on the end of the fender</a:t>
            </a:r>
          </a:p>
        </p:txBody>
      </p:sp>
    </p:spTree>
    <p:extLst>
      <p:ext uri="{BB962C8B-B14F-4D97-AF65-F5344CB8AC3E}">
        <p14:creationId xmlns:p14="http://schemas.microsoft.com/office/powerpoint/2010/main" val="1868892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60405-2D4E-4797-8086-DCEF439FA525}"/>
              </a:ext>
            </a:extLst>
          </p:cNvPr>
          <p:cNvSpPr>
            <a:spLocks noGrp="1"/>
          </p:cNvSpPr>
          <p:nvPr>
            <p:ph type="title"/>
          </p:nvPr>
        </p:nvSpPr>
        <p:spPr/>
        <p:txBody>
          <a:bodyPr/>
          <a:lstStyle/>
          <a:p>
            <a:r>
              <a:rPr lang="en-CA" dirty="0"/>
              <a:t>Mechanical design</a:t>
            </a:r>
          </a:p>
        </p:txBody>
      </p:sp>
      <p:pic>
        <p:nvPicPr>
          <p:cNvPr id="5" name="Content Placeholder 4" descr="A picture containing bicycle, indoor, motorcycle, table&#10;&#10;Description automatically generated">
            <a:extLst>
              <a:ext uri="{FF2B5EF4-FFF2-40B4-BE49-F238E27FC236}">
                <a16:creationId xmlns:a16="http://schemas.microsoft.com/office/drawing/2014/main" id="{D72AA703-70C1-4199-B10F-42151743D264}"/>
              </a:ext>
            </a:extLst>
          </p:cNvPr>
          <p:cNvPicPr>
            <a:picLocks noGrp="1" noChangeAspect="1"/>
          </p:cNvPicPr>
          <p:nvPr>
            <p:ph idx="1"/>
          </p:nvPr>
        </p:nvPicPr>
        <p:blipFill>
          <a:blip r:embed="rId2"/>
          <a:stretch>
            <a:fillRect/>
          </a:stretch>
        </p:blipFill>
        <p:spPr>
          <a:xfrm>
            <a:off x="1516885" y="2097088"/>
            <a:ext cx="4425243" cy="3318933"/>
          </a:xfrm>
        </p:spPr>
      </p:pic>
      <p:pic>
        <p:nvPicPr>
          <p:cNvPr id="9" name="Picture 8" descr="A picture containing man, bicycle, vehicle, large&#10;&#10;Description automatically generated">
            <a:extLst>
              <a:ext uri="{FF2B5EF4-FFF2-40B4-BE49-F238E27FC236}">
                <a16:creationId xmlns:a16="http://schemas.microsoft.com/office/drawing/2014/main" id="{F6679582-C7E2-440A-90C8-DD5F42D7AB57}"/>
              </a:ext>
            </a:extLst>
          </p:cNvPr>
          <p:cNvPicPr>
            <a:picLocks noChangeAspect="1"/>
          </p:cNvPicPr>
          <p:nvPr/>
        </p:nvPicPr>
        <p:blipFill>
          <a:blip r:embed="rId3"/>
          <a:stretch>
            <a:fillRect/>
          </a:stretch>
        </p:blipFill>
        <p:spPr>
          <a:xfrm>
            <a:off x="6999110" y="78776"/>
            <a:ext cx="4154467" cy="3115851"/>
          </a:xfrm>
          <a:prstGeom prst="rect">
            <a:avLst/>
          </a:prstGeom>
        </p:spPr>
      </p:pic>
      <p:pic>
        <p:nvPicPr>
          <p:cNvPr id="7" name="Picture 6" descr="A picture containing indoor, animal, lobster, sitting&#10;&#10;Description automatically generated">
            <a:extLst>
              <a:ext uri="{FF2B5EF4-FFF2-40B4-BE49-F238E27FC236}">
                <a16:creationId xmlns:a16="http://schemas.microsoft.com/office/drawing/2014/main" id="{B62BD026-1D5E-4AA6-A38D-B3BA308B0A21}"/>
              </a:ext>
            </a:extLst>
          </p:cNvPr>
          <p:cNvPicPr>
            <a:picLocks noChangeAspect="1"/>
          </p:cNvPicPr>
          <p:nvPr/>
        </p:nvPicPr>
        <p:blipFill>
          <a:blip r:embed="rId4"/>
          <a:stretch>
            <a:fillRect/>
          </a:stretch>
        </p:blipFill>
        <p:spPr>
          <a:xfrm>
            <a:off x="6094412" y="3280870"/>
            <a:ext cx="4425243" cy="3318932"/>
          </a:xfrm>
          <a:prstGeom prst="rect">
            <a:avLst/>
          </a:prstGeom>
        </p:spPr>
      </p:pic>
    </p:spTree>
    <p:extLst>
      <p:ext uri="{BB962C8B-B14F-4D97-AF65-F5344CB8AC3E}">
        <p14:creationId xmlns:p14="http://schemas.microsoft.com/office/powerpoint/2010/main" val="3652875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AF575-F411-4EF4-8E04-727D61E17029}"/>
              </a:ext>
            </a:extLst>
          </p:cNvPr>
          <p:cNvSpPr>
            <a:spLocks noGrp="1"/>
          </p:cNvSpPr>
          <p:nvPr>
            <p:ph type="title"/>
          </p:nvPr>
        </p:nvSpPr>
        <p:spPr/>
        <p:txBody>
          <a:bodyPr/>
          <a:lstStyle/>
          <a:p>
            <a:r>
              <a:rPr lang="en-CA" dirty="0"/>
              <a:t>Mechanical design</a:t>
            </a:r>
          </a:p>
        </p:txBody>
      </p:sp>
      <p:sp>
        <p:nvSpPr>
          <p:cNvPr id="3" name="Content Placeholder 2">
            <a:extLst>
              <a:ext uri="{FF2B5EF4-FFF2-40B4-BE49-F238E27FC236}">
                <a16:creationId xmlns:a16="http://schemas.microsoft.com/office/drawing/2014/main" id="{B21CC203-40F6-413B-A837-75735EAFE023}"/>
              </a:ext>
            </a:extLst>
          </p:cNvPr>
          <p:cNvSpPr>
            <a:spLocks noGrp="1"/>
          </p:cNvSpPr>
          <p:nvPr>
            <p:ph idx="1"/>
          </p:nvPr>
        </p:nvSpPr>
        <p:spPr>
          <a:xfrm>
            <a:off x="1141412" y="2249487"/>
            <a:ext cx="5191655" cy="3541714"/>
          </a:xfrm>
        </p:spPr>
        <p:txBody>
          <a:bodyPr/>
          <a:lstStyle/>
          <a:p>
            <a:r>
              <a:rPr lang="en-CA" dirty="0"/>
              <a:t>Other additions include the mounts for the headlight and turn signals, and the center panel for the interface to the EV Controller</a:t>
            </a:r>
          </a:p>
        </p:txBody>
      </p:sp>
      <p:pic>
        <p:nvPicPr>
          <p:cNvPr id="5" name="Picture 4" descr="A close up of a bicycle&#10;&#10;Description automatically generated">
            <a:extLst>
              <a:ext uri="{FF2B5EF4-FFF2-40B4-BE49-F238E27FC236}">
                <a16:creationId xmlns:a16="http://schemas.microsoft.com/office/drawing/2014/main" id="{1A1072B7-636C-4E41-9BF7-A03F8F6393C6}"/>
              </a:ext>
            </a:extLst>
          </p:cNvPr>
          <p:cNvPicPr>
            <a:picLocks noChangeAspect="1"/>
          </p:cNvPicPr>
          <p:nvPr/>
        </p:nvPicPr>
        <p:blipFill>
          <a:blip r:embed="rId2"/>
          <a:stretch>
            <a:fillRect/>
          </a:stretch>
        </p:blipFill>
        <p:spPr>
          <a:xfrm>
            <a:off x="2983161" y="4020344"/>
            <a:ext cx="3635021" cy="2726266"/>
          </a:xfrm>
          <a:prstGeom prst="rect">
            <a:avLst/>
          </a:prstGeom>
        </p:spPr>
      </p:pic>
      <p:pic>
        <p:nvPicPr>
          <p:cNvPr id="7" name="Picture 6" descr="A picture containing indoor, sitting, cat, table&#10;&#10;Description automatically generated">
            <a:extLst>
              <a:ext uri="{FF2B5EF4-FFF2-40B4-BE49-F238E27FC236}">
                <a16:creationId xmlns:a16="http://schemas.microsoft.com/office/drawing/2014/main" id="{BAFF150B-330E-4E66-8E0C-849523F0773F}"/>
              </a:ext>
            </a:extLst>
          </p:cNvPr>
          <p:cNvPicPr>
            <a:picLocks noChangeAspect="1"/>
          </p:cNvPicPr>
          <p:nvPr/>
        </p:nvPicPr>
        <p:blipFill>
          <a:blip r:embed="rId3"/>
          <a:stretch>
            <a:fillRect/>
          </a:stretch>
        </p:blipFill>
        <p:spPr>
          <a:xfrm rot="5400000">
            <a:off x="6385859" y="1230253"/>
            <a:ext cx="4893875" cy="3670406"/>
          </a:xfrm>
          <a:prstGeom prst="rect">
            <a:avLst/>
          </a:prstGeom>
        </p:spPr>
      </p:pic>
    </p:spTree>
    <p:extLst>
      <p:ext uri="{BB962C8B-B14F-4D97-AF65-F5344CB8AC3E}">
        <p14:creationId xmlns:p14="http://schemas.microsoft.com/office/powerpoint/2010/main" val="3335853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75C7-E8A9-47DC-8B4E-B587FC692B79}"/>
              </a:ext>
            </a:extLst>
          </p:cNvPr>
          <p:cNvSpPr>
            <a:spLocks noGrp="1"/>
          </p:cNvSpPr>
          <p:nvPr>
            <p:ph type="title"/>
          </p:nvPr>
        </p:nvSpPr>
        <p:spPr/>
        <p:txBody>
          <a:bodyPr/>
          <a:lstStyle/>
          <a:p>
            <a:r>
              <a:rPr lang="en-CA" dirty="0"/>
              <a:t>Mechanical design</a:t>
            </a:r>
          </a:p>
        </p:txBody>
      </p:sp>
      <p:sp>
        <p:nvSpPr>
          <p:cNvPr id="3" name="Content Placeholder 2">
            <a:extLst>
              <a:ext uri="{FF2B5EF4-FFF2-40B4-BE49-F238E27FC236}">
                <a16:creationId xmlns:a16="http://schemas.microsoft.com/office/drawing/2014/main" id="{ACC49725-05F1-482D-A870-BB1F94F8E884}"/>
              </a:ext>
            </a:extLst>
          </p:cNvPr>
          <p:cNvSpPr>
            <a:spLocks noGrp="1"/>
          </p:cNvSpPr>
          <p:nvPr>
            <p:ph idx="1"/>
          </p:nvPr>
        </p:nvSpPr>
        <p:spPr/>
        <p:txBody>
          <a:bodyPr/>
          <a:lstStyle/>
          <a:p>
            <a:r>
              <a:rPr lang="en-CA" dirty="0"/>
              <a:t>The motor and ESC were chosen based on the specs of the KTM E-XC. The power and top speed of the KTM were used to calculate the motor kV and power. A controller was ordered accordingly, and batteries were bought and matched to the KTM spec. </a:t>
            </a:r>
          </a:p>
          <a:p>
            <a:r>
              <a:rPr lang="en-CA" dirty="0"/>
              <a:t>There are no pictures of the motor or controller because of shipping complications. I do not yet have the motor, controller, or throttle from the supplier. </a:t>
            </a:r>
          </a:p>
        </p:txBody>
      </p:sp>
    </p:spTree>
    <p:extLst>
      <p:ext uri="{BB962C8B-B14F-4D97-AF65-F5344CB8AC3E}">
        <p14:creationId xmlns:p14="http://schemas.microsoft.com/office/powerpoint/2010/main" val="1585618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BAAE6-1751-4F27-AEDB-C3230CD1C8D6}"/>
              </a:ext>
            </a:extLst>
          </p:cNvPr>
          <p:cNvSpPr>
            <a:spLocks noGrp="1"/>
          </p:cNvSpPr>
          <p:nvPr>
            <p:ph type="title"/>
          </p:nvPr>
        </p:nvSpPr>
        <p:spPr/>
        <p:txBody>
          <a:bodyPr/>
          <a:lstStyle/>
          <a:p>
            <a:r>
              <a:rPr lang="en-CA" dirty="0"/>
              <a:t>Program design</a:t>
            </a:r>
          </a:p>
        </p:txBody>
      </p:sp>
      <p:sp>
        <p:nvSpPr>
          <p:cNvPr id="3" name="Content Placeholder 2">
            <a:extLst>
              <a:ext uri="{FF2B5EF4-FFF2-40B4-BE49-F238E27FC236}">
                <a16:creationId xmlns:a16="http://schemas.microsoft.com/office/drawing/2014/main" id="{AB9F54ED-B90F-4765-8E88-8F00DEA482DD}"/>
              </a:ext>
            </a:extLst>
          </p:cNvPr>
          <p:cNvSpPr>
            <a:spLocks noGrp="1"/>
          </p:cNvSpPr>
          <p:nvPr>
            <p:ph idx="1"/>
          </p:nvPr>
        </p:nvSpPr>
        <p:spPr/>
        <p:txBody>
          <a:bodyPr/>
          <a:lstStyle/>
          <a:p>
            <a:r>
              <a:rPr lang="en-CA" dirty="0"/>
              <a:t>The program was designed over the course of 7 months, constantly changing over time</a:t>
            </a:r>
          </a:p>
          <a:p>
            <a:r>
              <a:rPr lang="en-CA" dirty="0"/>
              <a:t>There was a main ‘standard’ program that contained tested code that could be used in the final program, and many smaller programs for testing individual components</a:t>
            </a:r>
          </a:p>
          <a:p>
            <a:r>
              <a:rPr lang="en-CA" dirty="0"/>
              <a:t>Every couple months, a new standard would be developed, based around optimizing and cleaning the code of the previous standard</a:t>
            </a:r>
          </a:p>
        </p:txBody>
      </p:sp>
    </p:spTree>
    <p:extLst>
      <p:ext uri="{BB962C8B-B14F-4D97-AF65-F5344CB8AC3E}">
        <p14:creationId xmlns:p14="http://schemas.microsoft.com/office/powerpoint/2010/main" val="813518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50CC3-1018-432A-93C5-5DA7221E58D1}"/>
              </a:ext>
            </a:extLst>
          </p:cNvPr>
          <p:cNvSpPr>
            <a:spLocks noGrp="1"/>
          </p:cNvSpPr>
          <p:nvPr>
            <p:ph type="title"/>
          </p:nvPr>
        </p:nvSpPr>
        <p:spPr/>
        <p:txBody>
          <a:bodyPr/>
          <a:lstStyle/>
          <a:p>
            <a:r>
              <a:rPr lang="en-CA" dirty="0"/>
              <a:t>Program design</a:t>
            </a:r>
          </a:p>
        </p:txBody>
      </p:sp>
      <p:sp>
        <p:nvSpPr>
          <p:cNvPr id="3" name="Content Placeholder 2">
            <a:extLst>
              <a:ext uri="{FF2B5EF4-FFF2-40B4-BE49-F238E27FC236}">
                <a16:creationId xmlns:a16="http://schemas.microsoft.com/office/drawing/2014/main" id="{35A446F7-3AAB-4B86-9E88-954582840B42}"/>
              </a:ext>
            </a:extLst>
          </p:cNvPr>
          <p:cNvSpPr>
            <a:spLocks noGrp="1"/>
          </p:cNvSpPr>
          <p:nvPr>
            <p:ph idx="1"/>
          </p:nvPr>
        </p:nvSpPr>
        <p:spPr>
          <a:xfrm>
            <a:off x="1141412" y="2249487"/>
            <a:ext cx="4536181" cy="3541714"/>
          </a:xfrm>
        </p:spPr>
        <p:txBody>
          <a:bodyPr/>
          <a:lstStyle/>
          <a:p>
            <a:r>
              <a:rPr lang="en-CA" dirty="0"/>
              <a:t>The result of different standards, for both hardware and software, was a final product that is clean and optimized for its application. </a:t>
            </a:r>
          </a:p>
          <a:p>
            <a:endParaRPr lang="en-CA" dirty="0"/>
          </a:p>
        </p:txBody>
      </p:sp>
      <p:pic>
        <p:nvPicPr>
          <p:cNvPr id="5" name="Picture 4" descr="A screenshot of a cell phone&#10;&#10;Description automatically generated">
            <a:extLst>
              <a:ext uri="{FF2B5EF4-FFF2-40B4-BE49-F238E27FC236}">
                <a16:creationId xmlns:a16="http://schemas.microsoft.com/office/drawing/2014/main" id="{E75A99D6-9284-40BD-B0DA-EA7C98529D6E}"/>
              </a:ext>
            </a:extLst>
          </p:cNvPr>
          <p:cNvPicPr>
            <a:picLocks noChangeAspect="1"/>
          </p:cNvPicPr>
          <p:nvPr/>
        </p:nvPicPr>
        <p:blipFill>
          <a:blip r:embed="rId2"/>
          <a:stretch>
            <a:fillRect/>
          </a:stretch>
        </p:blipFill>
        <p:spPr>
          <a:xfrm>
            <a:off x="6351650" y="969026"/>
            <a:ext cx="4135957" cy="5002189"/>
          </a:xfrm>
          <a:prstGeom prst="rect">
            <a:avLst/>
          </a:prstGeom>
        </p:spPr>
      </p:pic>
    </p:spTree>
    <p:extLst>
      <p:ext uri="{BB962C8B-B14F-4D97-AF65-F5344CB8AC3E}">
        <p14:creationId xmlns:p14="http://schemas.microsoft.com/office/powerpoint/2010/main" val="574395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0A80-6371-44FB-A366-73822672D52A}"/>
              </a:ext>
            </a:extLst>
          </p:cNvPr>
          <p:cNvSpPr>
            <a:spLocks noGrp="1"/>
          </p:cNvSpPr>
          <p:nvPr>
            <p:ph type="title"/>
          </p:nvPr>
        </p:nvSpPr>
        <p:spPr/>
        <p:txBody>
          <a:bodyPr/>
          <a:lstStyle/>
          <a:p>
            <a:r>
              <a:rPr lang="en-CA" dirty="0"/>
              <a:t>Program design</a:t>
            </a:r>
          </a:p>
        </p:txBody>
      </p:sp>
      <p:sp>
        <p:nvSpPr>
          <p:cNvPr id="3" name="Content Placeholder 2">
            <a:extLst>
              <a:ext uri="{FF2B5EF4-FFF2-40B4-BE49-F238E27FC236}">
                <a16:creationId xmlns:a16="http://schemas.microsoft.com/office/drawing/2014/main" id="{06099725-99D5-40D7-854A-0463B469C594}"/>
              </a:ext>
            </a:extLst>
          </p:cNvPr>
          <p:cNvSpPr>
            <a:spLocks noGrp="1"/>
          </p:cNvSpPr>
          <p:nvPr>
            <p:ph idx="1"/>
          </p:nvPr>
        </p:nvSpPr>
        <p:spPr>
          <a:xfrm>
            <a:off x="1141413" y="2249487"/>
            <a:ext cx="4438294" cy="3541714"/>
          </a:xfrm>
        </p:spPr>
        <p:txBody>
          <a:bodyPr/>
          <a:lstStyle/>
          <a:p>
            <a:r>
              <a:rPr lang="en-CA" dirty="0"/>
              <a:t>The final product is far from perfect, but will continue to be developed</a:t>
            </a:r>
          </a:p>
          <a:p>
            <a:r>
              <a:rPr lang="en-CA" dirty="0"/>
              <a:t>As of March 30, 2020, the main program is just over 1600 lines long. </a:t>
            </a:r>
          </a:p>
        </p:txBody>
      </p:sp>
      <p:pic>
        <p:nvPicPr>
          <p:cNvPr id="5" name="Picture 4" descr="A screenshot of a cell phone&#10;&#10;Description automatically generated">
            <a:extLst>
              <a:ext uri="{FF2B5EF4-FFF2-40B4-BE49-F238E27FC236}">
                <a16:creationId xmlns:a16="http://schemas.microsoft.com/office/drawing/2014/main" id="{3329B56B-D84A-4627-A3E3-02C94A702E03}"/>
              </a:ext>
            </a:extLst>
          </p:cNvPr>
          <p:cNvPicPr>
            <a:picLocks noChangeAspect="1"/>
          </p:cNvPicPr>
          <p:nvPr/>
        </p:nvPicPr>
        <p:blipFill>
          <a:blip r:embed="rId2"/>
          <a:stretch>
            <a:fillRect/>
          </a:stretch>
        </p:blipFill>
        <p:spPr>
          <a:xfrm>
            <a:off x="5579707" y="945172"/>
            <a:ext cx="5859132" cy="1928322"/>
          </a:xfrm>
          <a:prstGeom prst="rect">
            <a:avLst/>
          </a:prstGeom>
        </p:spPr>
      </p:pic>
      <p:pic>
        <p:nvPicPr>
          <p:cNvPr id="9" name="Picture 8" descr="A picture containing remote&#10;&#10;Description automatically generated">
            <a:extLst>
              <a:ext uri="{FF2B5EF4-FFF2-40B4-BE49-F238E27FC236}">
                <a16:creationId xmlns:a16="http://schemas.microsoft.com/office/drawing/2014/main" id="{FAE7DC3C-F7EF-487D-8ABF-A05840EF6196}"/>
              </a:ext>
            </a:extLst>
          </p:cNvPr>
          <p:cNvPicPr>
            <a:picLocks noChangeAspect="1"/>
          </p:cNvPicPr>
          <p:nvPr/>
        </p:nvPicPr>
        <p:blipFill>
          <a:blip r:embed="rId3"/>
          <a:stretch>
            <a:fillRect/>
          </a:stretch>
        </p:blipFill>
        <p:spPr>
          <a:xfrm>
            <a:off x="6612295" y="3826629"/>
            <a:ext cx="3105583" cy="1257475"/>
          </a:xfrm>
          <a:prstGeom prst="rect">
            <a:avLst/>
          </a:prstGeom>
        </p:spPr>
      </p:pic>
    </p:spTree>
    <p:extLst>
      <p:ext uri="{BB962C8B-B14F-4D97-AF65-F5344CB8AC3E}">
        <p14:creationId xmlns:p14="http://schemas.microsoft.com/office/powerpoint/2010/main" val="4027201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7881-A2DF-425C-A206-DDB5DCE4874C}"/>
              </a:ext>
            </a:extLst>
          </p:cNvPr>
          <p:cNvSpPr>
            <a:spLocks noGrp="1"/>
          </p:cNvSpPr>
          <p:nvPr>
            <p:ph type="title"/>
          </p:nvPr>
        </p:nvSpPr>
        <p:spPr/>
        <p:txBody>
          <a:bodyPr/>
          <a:lstStyle/>
          <a:p>
            <a:r>
              <a:rPr lang="en-CA" dirty="0"/>
              <a:t>Program design</a:t>
            </a:r>
          </a:p>
        </p:txBody>
      </p:sp>
      <p:sp>
        <p:nvSpPr>
          <p:cNvPr id="3" name="Content Placeholder 2">
            <a:extLst>
              <a:ext uri="{FF2B5EF4-FFF2-40B4-BE49-F238E27FC236}">
                <a16:creationId xmlns:a16="http://schemas.microsoft.com/office/drawing/2014/main" id="{DA6ED593-E37C-4BB5-8761-F075BE4CAB78}"/>
              </a:ext>
            </a:extLst>
          </p:cNvPr>
          <p:cNvSpPr>
            <a:spLocks noGrp="1"/>
          </p:cNvSpPr>
          <p:nvPr>
            <p:ph idx="1"/>
          </p:nvPr>
        </p:nvSpPr>
        <p:spPr/>
        <p:txBody>
          <a:bodyPr/>
          <a:lstStyle/>
          <a:p>
            <a:r>
              <a:rPr lang="en-CA" dirty="0"/>
              <a:t>The main program consists of a setup() method, a main loop(), and 8 subroutines that are cycled through each processor scan. </a:t>
            </a:r>
          </a:p>
          <a:p>
            <a:r>
              <a:rPr lang="en-CA" dirty="0"/>
              <a:t>On top of this, there are 16 HMI button methods called on button presses</a:t>
            </a:r>
          </a:p>
          <a:p>
            <a:r>
              <a:rPr lang="en-CA" dirty="0"/>
              <a:t>There are also 24 methods that are called throughout each scan that serve different functions, from updating the serial out buffer and reading the serial in buffer, to analog conversions, timers, one-shots, flasher bits, toggles, limits, HMI functions, and more.</a:t>
            </a:r>
          </a:p>
        </p:txBody>
      </p:sp>
    </p:spTree>
    <p:extLst>
      <p:ext uri="{BB962C8B-B14F-4D97-AF65-F5344CB8AC3E}">
        <p14:creationId xmlns:p14="http://schemas.microsoft.com/office/powerpoint/2010/main" val="1202518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F8EC-897F-4985-AC23-9AB3526FDB79}"/>
              </a:ext>
            </a:extLst>
          </p:cNvPr>
          <p:cNvSpPr>
            <a:spLocks noGrp="1"/>
          </p:cNvSpPr>
          <p:nvPr>
            <p:ph type="title"/>
          </p:nvPr>
        </p:nvSpPr>
        <p:spPr/>
        <p:txBody>
          <a:bodyPr/>
          <a:lstStyle/>
          <a:p>
            <a:r>
              <a:rPr lang="en-CA" dirty="0"/>
              <a:t>Analog stack</a:t>
            </a:r>
          </a:p>
        </p:txBody>
      </p:sp>
      <p:sp>
        <p:nvSpPr>
          <p:cNvPr id="3" name="Content Placeholder 2">
            <a:extLst>
              <a:ext uri="{FF2B5EF4-FFF2-40B4-BE49-F238E27FC236}">
                <a16:creationId xmlns:a16="http://schemas.microsoft.com/office/drawing/2014/main" id="{9F755494-BB21-427D-AF1B-8AB77EB87203}"/>
              </a:ext>
            </a:extLst>
          </p:cNvPr>
          <p:cNvSpPr>
            <a:spLocks noGrp="1"/>
          </p:cNvSpPr>
          <p:nvPr>
            <p:ph idx="1"/>
          </p:nvPr>
        </p:nvSpPr>
        <p:spPr/>
        <p:txBody>
          <a:bodyPr/>
          <a:lstStyle/>
          <a:p>
            <a:r>
              <a:rPr lang="en-CA" dirty="0"/>
              <a:t>The analog stack handles all analog signals in and out of the processor</a:t>
            </a:r>
          </a:p>
          <a:p>
            <a:r>
              <a:rPr lang="en-CA" dirty="0" err="1"/>
              <a:t>Opamps</a:t>
            </a:r>
            <a:r>
              <a:rPr lang="en-CA" dirty="0"/>
              <a:t> handle linear signals, and Instrumentation Amps handle differential signals</a:t>
            </a:r>
          </a:p>
          <a:p>
            <a:r>
              <a:rPr lang="en-CA" dirty="0"/>
              <a:t>A power amp is present, to provide a current source to the throttle out level</a:t>
            </a:r>
          </a:p>
          <a:p>
            <a:endParaRPr lang="en-CA" dirty="0"/>
          </a:p>
        </p:txBody>
      </p:sp>
    </p:spTree>
    <p:extLst>
      <p:ext uri="{BB962C8B-B14F-4D97-AF65-F5344CB8AC3E}">
        <p14:creationId xmlns:p14="http://schemas.microsoft.com/office/powerpoint/2010/main" val="4247365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CC225-25C8-489E-893F-3C8E5F3ABBBB}"/>
              </a:ext>
            </a:extLst>
          </p:cNvPr>
          <p:cNvSpPr>
            <a:spLocks noGrp="1"/>
          </p:cNvSpPr>
          <p:nvPr>
            <p:ph type="title"/>
          </p:nvPr>
        </p:nvSpPr>
        <p:spPr/>
        <p:txBody>
          <a:bodyPr/>
          <a:lstStyle/>
          <a:p>
            <a:r>
              <a:rPr lang="en-CA" dirty="0"/>
              <a:t>Program design</a:t>
            </a:r>
          </a:p>
        </p:txBody>
      </p:sp>
      <p:sp>
        <p:nvSpPr>
          <p:cNvPr id="3" name="Content Placeholder 2">
            <a:extLst>
              <a:ext uri="{FF2B5EF4-FFF2-40B4-BE49-F238E27FC236}">
                <a16:creationId xmlns:a16="http://schemas.microsoft.com/office/drawing/2014/main" id="{34512BCA-2719-44D6-A941-07FBDC070B79}"/>
              </a:ext>
            </a:extLst>
          </p:cNvPr>
          <p:cNvSpPr>
            <a:spLocks noGrp="1"/>
          </p:cNvSpPr>
          <p:nvPr>
            <p:ph idx="1"/>
          </p:nvPr>
        </p:nvSpPr>
        <p:spPr>
          <a:xfrm>
            <a:off x="1141413" y="2249487"/>
            <a:ext cx="4954588" cy="3541714"/>
          </a:xfrm>
        </p:spPr>
        <p:txBody>
          <a:bodyPr/>
          <a:lstStyle/>
          <a:p>
            <a:r>
              <a:rPr lang="en-CA" dirty="0"/>
              <a:t>Memory management is done using pointers and arrays</a:t>
            </a:r>
          </a:p>
          <a:p>
            <a:r>
              <a:rPr lang="en-CA" dirty="0"/>
              <a:t>Arrays contain the memory for the inputs and outputs, and pointers point to the memory addresses in the array, allowing reading and writing of individual elements in the array</a:t>
            </a:r>
          </a:p>
          <a:p>
            <a:endParaRPr lang="en-CA" dirty="0"/>
          </a:p>
        </p:txBody>
      </p:sp>
      <p:pic>
        <p:nvPicPr>
          <p:cNvPr id="5" name="Picture 4" descr="A screenshot of a cell phone&#10;&#10;Description automatically generated">
            <a:extLst>
              <a:ext uri="{FF2B5EF4-FFF2-40B4-BE49-F238E27FC236}">
                <a16:creationId xmlns:a16="http://schemas.microsoft.com/office/drawing/2014/main" id="{BFF4A937-916B-4186-A650-811FBA034FF1}"/>
              </a:ext>
            </a:extLst>
          </p:cNvPr>
          <p:cNvPicPr>
            <a:picLocks noChangeAspect="1"/>
          </p:cNvPicPr>
          <p:nvPr/>
        </p:nvPicPr>
        <p:blipFill>
          <a:blip r:embed="rId2"/>
          <a:stretch>
            <a:fillRect/>
          </a:stretch>
        </p:blipFill>
        <p:spPr>
          <a:xfrm>
            <a:off x="6218285" y="1075668"/>
            <a:ext cx="5353797" cy="4715533"/>
          </a:xfrm>
          <a:prstGeom prst="rect">
            <a:avLst/>
          </a:prstGeom>
        </p:spPr>
      </p:pic>
    </p:spTree>
    <p:extLst>
      <p:ext uri="{BB962C8B-B14F-4D97-AF65-F5344CB8AC3E}">
        <p14:creationId xmlns:p14="http://schemas.microsoft.com/office/powerpoint/2010/main" val="38994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FF638-CE44-4CD3-9382-32D78C3073DF}"/>
              </a:ext>
            </a:extLst>
          </p:cNvPr>
          <p:cNvSpPr>
            <a:spLocks noGrp="1"/>
          </p:cNvSpPr>
          <p:nvPr>
            <p:ph type="title"/>
          </p:nvPr>
        </p:nvSpPr>
        <p:spPr>
          <a:xfrm>
            <a:off x="1141413" y="618518"/>
            <a:ext cx="9905998" cy="1478570"/>
          </a:xfrm>
        </p:spPr>
        <p:txBody>
          <a:bodyPr/>
          <a:lstStyle/>
          <a:p>
            <a:r>
              <a:rPr lang="en-CA"/>
              <a:t>Program design</a:t>
            </a:r>
            <a:endParaRPr lang="en-CA" dirty="0"/>
          </a:p>
        </p:txBody>
      </p:sp>
      <p:sp>
        <p:nvSpPr>
          <p:cNvPr id="3" name="Content Placeholder 2">
            <a:extLst>
              <a:ext uri="{FF2B5EF4-FFF2-40B4-BE49-F238E27FC236}">
                <a16:creationId xmlns:a16="http://schemas.microsoft.com/office/drawing/2014/main" id="{67D9EF59-F92E-4EEA-A332-B1582B9F8D9E}"/>
              </a:ext>
            </a:extLst>
          </p:cNvPr>
          <p:cNvSpPr>
            <a:spLocks noGrp="1"/>
          </p:cNvSpPr>
          <p:nvPr>
            <p:ph idx="1"/>
          </p:nvPr>
        </p:nvSpPr>
        <p:spPr>
          <a:xfrm>
            <a:off x="1141413" y="2249487"/>
            <a:ext cx="4466286" cy="3541714"/>
          </a:xfrm>
        </p:spPr>
        <p:txBody>
          <a:bodyPr/>
          <a:lstStyle/>
          <a:p>
            <a:r>
              <a:rPr lang="en-CA"/>
              <a:t>Faults, similarly to IO, are also handled with pointers and an array</a:t>
            </a:r>
          </a:p>
          <a:p>
            <a:r>
              <a:rPr lang="en-CA"/>
              <a:t>Each fault is coupled with a level and a message</a:t>
            </a:r>
          </a:p>
          <a:p>
            <a:r>
              <a:rPr lang="en-CA"/>
              <a:t>A level 1 fault is a ‘critical’ fault, and will pull the safety contactor</a:t>
            </a:r>
            <a:endParaRPr lang="en-CA" dirty="0"/>
          </a:p>
        </p:txBody>
      </p:sp>
      <p:pic>
        <p:nvPicPr>
          <p:cNvPr id="5" name="Picture 4">
            <a:extLst>
              <a:ext uri="{FF2B5EF4-FFF2-40B4-BE49-F238E27FC236}">
                <a16:creationId xmlns:a16="http://schemas.microsoft.com/office/drawing/2014/main" id="{A0D64080-E13A-411F-A973-6C57F1066763}"/>
              </a:ext>
            </a:extLst>
          </p:cNvPr>
          <p:cNvPicPr>
            <a:picLocks noChangeAspect="1"/>
          </p:cNvPicPr>
          <p:nvPr/>
        </p:nvPicPr>
        <p:blipFill>
          <a:blip r:embed="rId2"/>
          <a:stretch>
            <a:fillRect/>
          </a:stretch>
        </p:blipFill>
        <p:spPr>
          <a:xfrm>
            <a:off x="6094412" y="531430"/>
            <a:ext cx="5087060" cy="5944430"/>
          </a:xfrm>
          <a:prstGeom prst="rect">
            <a:avLst/>
          </a:prstGeom>
        </p:spPr>
      </p:pic>
    </p:spTree>
    <p:extLst>
      <p:ext uri="{BB962C8B-B14F-4D97-AF65-F5344CB8AC3E}">
        <p14:creationId xmlns:p14="http://schemas.microsoft.com/office/powerpoint/2010/main" val="263700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74DB8-AC62-4C2A-9C8E-43A5D4E559EA}"/>
              </a:ext>
            </a:extLst>
          </p:cNvPr>
          <p:cNvSpPr>
            <a:spLocks noGrp="1"/>
          </p:cNvSpPr>
          <p:nvPr>
            <p:ph type="title"/>
          </p:nvPr>
        </p:nvSpPr>
        <p:spPr/>
        <p:txBody>
          <a:bodyPr/>
          <a:lstStyle/>
          <a:p>
            <a:r>
              <a:rPr lang="en-CA" dirty="0"/>
              <a:t>Program design</a:t>
            </a:r>
          </a:p>
        </p:txBody>
      </p:sp>
      <p:sp>
        <p:nvSpPr>
          <p:cNvPr id="3" name="Content Placeholder 2">
            <a:extLst>
              <a:ext uri="{FF2B5EF4-FFF2-40B4-BE49-F238E27FC236}">
                <a16:creationId xmlns:a16="http://schemas.microsoft.com/office/drawing/2014/main" id="{4B4F49B1-0A3C-41E8-B6B0-5A965327633E}"/>
              </a:ext>
            </a:extLst>
          </p:cNvPr>
          <p:cNvSpPr>
            <a:spLocks noGrp="1"/>
          </p:cNvSpPr>
          <p:nvPr>
            <p:ph idx="1"/>
          </p:nvPr>
        </p:nvSpPr>
        <p:spPr>
          <a:xfrm>
            <a:off x="1141412" y="2249487"/>
            <a:ext cx="4694123" cy="3541714"/>
          </a:xfrm>
        </p:spPr>
        <p:txBody>
          <a:bodyPr/>
          <a:lstStyle/>
          <a:p>
            <a:r>
              <a:rPr lang="en-CA" dirty="0"/>
              <a:t>To make debugging easier, as I approached each system, I made debug messages to feed back what is happening within the program, and these messages can be toggled on and off using bits in the firmware, as they are needed. </a:t>
            </a:r>
          </a:p>
        </p:txBody>
      </p:sp>
      <p:pic>
        <p:nvPicPr>
          <p:cNvPr id="5" name="Picture 4" descr="A close up of text on a black background&#10;&#10;Description automatically generated">
            <a:extLst>
              <a:ext uri="{FF2B5EF4-FFF2-40B4-BE49-F238E27FC236}">
                <a16:creationId xmlns:a16="http://schemas.microsoft.com/office/drawing/2014/main" id="{C3FF2766-9448-453B-88B7-A306B5480D06}"/>
              </a:ext>
            </a:extLst>
          </p:cNvPr>
          <p:cNvPicPr>
            <a:picLocks noChangeAspect="1"/>
          </p:cNvPicPr>
          <p:nvPr/>
        </p:nvPicPr>
        <p:blipFill>
          <a:blip r:embed="rId2"/>
          <a:stretch>
            <a:fillRect/>
          </a:stretch>
        </p:blipFill>
        <p:spPr>
          <a:xfrm>
            <a:off x="6094412" y="1263213"/>
            <a:ext cx="4839412" cy="4331573"/>
          </a:xfrm>
          <a:prstGeom prst="rect">
            <a:avLst/>
          </a:prstGeom>
        </p:spPr>
      </p:pic>
    </p:spTree>
    <p:extLst>
      <p:ext uri="{BB962C8B-B14F-4D97-AF65-F5344CB8AC3E}">
        <p14:creationId xmlns:p14="http://schemas.microsoft.com/office/powerpoint/2010/main" val="4274157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46A8B-A1F9-4D4B-B567-7BF60CBD6E47}"/>
              </a:ext>
            </a:extLst>
          </p:cNvPr>
          <p:cNvSpPr>
            <a:spLocks noGrp="1"/>
          </p:cNvSpPr>
          <p:nvPr>
            <p:ph type="title"/>
          </p:nvPr>
        </p:nvSpPr>
        <p:spPr/>
        <p:txBody>
          <a:bodyPr/>
          <a:lstStyle/>
          <a:p>
            <a:r>
              <a:rPr lang="en-CA" dirty="0"/>
              <a:t>Program design</a:t>
            </a:r>
          </a:p>
        </p:txBody>
      </p:sp>
      <p:sp>
        <p:nvSpPr>
          <p:cNvPr id="3" name="Content Placeholder 2">
            <a:extLst>
              <a:ext uri="{FF2B5EF4-FFF2-40B4-BE49-F238E27FC236}">
                <a16:creationId xmlns:a16="http://schemas.microsoft.com/office/drawing/2014/main" id="{062BA65B-0B2A-46FC-B6CE-9CC410181F0D}"/>
              </a:ext>
            </a:extLst>
          </p:cNvPr>
          <p:cNvSpPr>
            <a:spLocks noGrp="1"/>
          </p:cNvSpPr>
          <p:nvPr>
            <p:ph idx="1"/>
          </p:nvPr>
        </p:nvSpPr>
        <p:spPr/>
        <p:txBody>
          <a:bodyPr>
            <a:normAutofit fontScale="92500" lnSpcReduction="20000"/>
          </a:bodyPr>
          <a:lstStyle/>
          <a:p>
            <a:r>
              <a:rPr lang="en-CA" dirty="0"/>
              <a:t>The safety system used to manage power to the motor controller is a 200A solenoid contactor. </a:t>
            </a:r>
          </a:p>
          <a:p>
            <a:r>
              <a:rPr lang="en-CA" dirty="0"/>
              <a:t>The kill switch on the right handlebar is in series with a relay and the solenoid coil, so either the processor, or the user can open the contactor at any time. </a:t>
            </a:r>
          </a:p>
          <a:p>
            <a:r>
              <a:rPr lang="en-CA" dirty="0"/>
              <a:t>The contactor can only close if:</a:t>
            </a:r>
          </a:p>
          <a:p>
            <a:pPr lvl="1"/>
            <a:r>
              <a:rPr lang="en-CA" dirty="0"/>
              <a:t>The kill switch has been off at least once since boot</a:t>
            </a:r>
          </a:p>
          <a:p>
            <a:pPr lvl="1"/>
            <a:r>
              <a:rPr lang="en-CA" dirty="0"/>
              <a:t>The kill switch has been off since the last level 1 fault</a:t>
            </a:r>
          </a:p>
          <a:p>
            <a:pPr lvl="1"/>
            <a:r>
              <a:rPr lang="en-CA" dirty="0"/>
              <a:t>There are no level 1 faults active</a:t>
            </a:r>
          </a:p>
          <a:p>
            <a:pPr lvl="1"/>
            <a:r>
              <a:rPr lang="en-CA" dirty="0"/>
              <a:t>The kill switch is closed</a:t>
            </a:r>
          </a:p>
          <a:p>
            <a:pPr lvl="1"/>
            <a:endParaRPr lang="en-CA" dirty="0"/>
          </a:p>
        </p:txBody>
      </p:sp>
    </p:spTree>
    <p:extLst>
      <p:ext uri="{BB962C8B-B14F-4D97-AF65-F5344CB8AC3E}">
        <p14:creationId xmlns:p14="http://schemas.microsoft.com/office/powerpoint/2010/main" val="769535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877B-1DDA-401D-9FB9-69637F3D4F34}"/>
              </a:ext>
            </a:extLst>
          </p:cNvPr>
          <p:cNvSpPr>
            <a:spLocks noGrp="1"/>
          </p:cNvSpPr>
          <p:nvPr>
            <p:ph type="title"/>
          </p:nvPr>
        </p:nvSpPr>
        <p:spPr/>
        <p:txBody>
          <a:bodyPr/>
          <a:lstStyle/>
          <a:p>
            <a:r>
              <a:rPr lang="en-CA" dirty="0"/>
              <a:t>Program design</a:t>
            </a:r>
          </a:p>
        </p:txBody>
      </p:sp>
      <p:sp>
        <p:nvSpPr>
          <p:cNvPr id="3" name="Content Placeholder 2">
            <a:extLst>
              <a:ext uri="{FF2B5EF4-FFF2-40B4-BE49-F238E27FC236}">
                <a16:creationId xmlns:a16="http://schemas.microsoft.com/office/drawing/2014/main" id="{FEC140C2-9630-498D-83D0-2E6346D5B06C}"/>
              </a:ext>
            </a:extLst>
          </p:cNvPr>
          <p:cNvSpPr>
            <a:spLocks noGrp="1"/>
          </p:cNvSpPr>
          <p:nvPr>
            <p:ph idx="1"/>
          </p:nvPr>
        </p:nvSpPr>
        <p:spPr>
          <a:xfrm>
            <a:off x="1262711" y="2883968"/>
            <a:ext cx="8058572" cy="3541714"/>
          </a:xfrm>
        </p:spPr>
        <p:txBody>
          <a:bodyPr/>
          <a:lstStyle/>
          <a:p>
            <a:r>
              <a:rPr lang="en-CA" dirty="0"/>
              <a:t>Arduino IO is updated at 50Hz</a:t>
            </a:r>
          </a:p>
          <a:p>
            <a:r>
              <a:rPr lang="en-CA" dirty="0"/>
              <a:t>Every scan, throttle input and output are updated</a:t>
            </a:r>
          </a:p>
          <a:p>
            <a:r>
              <a:rPr lang="en-CA" dirty="0"/>
              <a:t>Since analog inputs take a while to process, only one analog monitoring pin is updated per IO update, cycling through one each time. </a:t>
            </a:r>
          </a:p>
          <a:p>
            <a:r>
              <a:rPr lang="en-CA" dirty="0"/>
              <a:t>The speed PX pin is updated every scan, regardless of the 50Hz update rate of the remaining IO</a:t>
            </a:r>
          </a:p>
        </p:txBody>
      </p:sp>
      <p:pic>
        <p:nvPicPr>
          <p:cNvPr id="5" name="Picture 4" descr="A screenshot of a cell phone&#10;&#10;Description automatically generated">
            <a:extLst>
              <a:ext uri="{FF2B5EF4-FFF2-40B4-BE49-F238E27FC236}">
                <a16:creationId xmlns:a16="http://schemas.microsoft.com/office/drawing/2014/main" id="{F8A32789-2A39-4BF3-842C-BB6C5DB78686}"/>
              </a:ext>
            </a:extLst>
          </p:cNvPr>
          <p:cNvPicPr>
            <a:picLocks noChangeAspect="1"/>
          </p:cNvPicPr>
          <p:nvPr/>
        </p:nvPicPr>
        <p:blipFill>
          <a:blip r:embed="rId2"/>
          <a:stretch>
            <a:fillRect/>
          </a:stretch>
        </p:blipFill>
        <p:spPr>
          <a:xfrm>
            <a:off x="5493708" y="529924"/>
            <a:ext cx="5684331" cy="2899076"/>
          </a:xfrm>
          <a:prstGeom prst="rect">
            <a:avLst/>
          </a:prstGeom>
        </p:spPr>
      </p:pic>
    </p:spTree>
    <p:extLst>
      <p:ext uri="{BB962C8B-B14F-4D97-AF65-F5344CB8AC3E}">
        <p14:creationId xmlns:p14="http://schemas.microsoft.com/office/powerpoint/2010/main" val="2662177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C1478-90F1-4B8A-8949-BDDBFACA1627}"/>
              </a:ext>
            </a:extLst>
          </p:cNvPr>
          <p:cNvSpPr>
            <a:spLocks noGrp="1"/>
          </p:cNvSpPr>
          <p:nvPr>
            <p:ph type="title"/>
          </p:nvPr>
        </p:nvSpPr>
        <p:spPr/>
        <p:txBody>
          <a:bodyPr/>
          <a:lstStyle/>
          <a:p>
            <a:r>
              <a:rPr lang="en-CA" dirty="0"/>
              <a:t>Program design</a:t>
            </a:r>
          </a:p>
        </p:txBody>
      </p:sp>
      <p:sp>
        <p:nvSpPr>
          <p:cNvPr id="3" name="Content Placeholder 2">
            <a:extLst>
              <a:ext uri="{FF2B5EF4-FFF2-40B4-BE49-F238E27FC236}">
                <a16:creationId xmlns:a16="http://schemas.microsoft.com/office/drawing/2014/main" id="{993AE150-4D72-4AD5-879F-1AED2DD088BD}"/>
              </a:ext>
            </a:extLst>
          </p:cNvPr>
          <p:cNvSpPr>
            <a:spLocks noGrp="1"/>
          </p:cNvSpPr>
          <p:nvPr>
            <p:ph idx="1"/>
          </p:nvPr>
        </p:nvSpPr>
        <p:spPr>
          <a:xfrm>
            <a:off x="1272041" y="3447008"/>
            <a:ext cx="10083314" cy="4058007"/>
          </a:xfrm>
        </p:spPr>
        <p:txBody>
          <a:bodyPr>
            <a:normAutofit/>
          </a:bodyPr>
          <a:lstStyle/>
          <a:p>
            <a:r>
              <a:rPr lang="en-CA" dirty="0"/>
              <a:t>The </a:t>
            </a:r>
            <a:r>
              <a:rPr lang="en-CA" dirty="0" err="1"/>
              <a:t>MonitorSystem</a:t>
            </a:r>
            <a:r>
              <a:rPr lang="en-CA" dirty="0"/>
              <a:t>() routine looks at data collected on the Arduino inputs, and processes it into useful analog readings. </a:t>
            </a:r>
          </a:p>
          <a:p>
            <a:r>
              <a:rPr lang="en-CA" dirty="0"/>
              <a:t>Current shunts, voltage buffers, and total current draw are analog values handled here using map() methods</a:t>
            </a:r>
          </a:p>
          <a:p>
            <a:r>
              <a:rPr lang="en-CA" dirty="0"/>
              <a:t>Speed is calculated by counting the number of times the speed PX goes from off to on in half a second, and then using that number to calculate the speed</a:t>
            </a:r>
          </a:p>
        </p:txBody>
      </p:sp>
      <p:pic>
        <p:nvPicPr>
          <p:cNvPr id="5" name="Picture 4" descr="A screenshot of a cell phone&#10;&#10;Description automatically generated">
            <a:extLst>
              <a:ext uri="{FF2B5EF4-FFF2-40B4-BE49-F238E27FC236}">
                <a16:creationId xmlns:a16="http://schemas.microsoft.com/office/drawing/2014/main" id="{A4790FED-7139-4BE8-AFCA-375043E93682}"/>
              </a:ext>
            </a:extLst>
          </p:cNvPr>
          <p:cNvPicPr>
            <a:picLocks noChangeAspect="1"/>
          </p:cNvPicPr>
          <p:nvPr/>
        </p:nvPicPr>
        <p:blipFill>
          <a:blip r:embed="rId2"/>
          <a:stretch>
            <a:fillRect/>
          </a:stretch>
        </p:blipFill>
        <p:spPr>
          <a:xfrm>
            <a:off x="5047861" y="392439"/>
            <a:ext cx="6512682" cy="2818353"/>
          </a:xfrm>
          <a:prstGeom prst="rect">
            <a:avLst/>
          </a:prstGeom>
        </p:spPr>
      </p:pic>
    </p:spTree>
    <p:extLst>
      <p:ext uri="{BB962C8B-B14F-4D97-AF65-F5344CB8AC3E}">
        <p14:creationId xmlns:p14="http://schemas.microsoft.com/office/powerpoint/2010/main" val="1848446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DECDD-DBD7-49C5-954B-EEB4AAA1D973}"/>
              </a:ext>
            </a:extLst>
          </p:cNvPr>
          <p:cNvSpPr>
            <a:spLocks noGrp="1"/>
          </p:cNvSpPr>
          <p:nvPr>
            <p:ph type="title"/>
          </p:nvPr>
        </p:nvSpPr>
        <p:spPr/>
        <p:txBody>
          <a:bodyPr/>
          <a:lstStyle/>
          <a:p>
            <a:r>
              <a:rPr lang="en-CA" dirty="0"/>
              <a:t>Program design</a:t>
            </a:r>
          </a:p>
        </p:txBody>
      </p:sp>
      <p:sp>
        <p:nvSpPr>
          <p:cNvPr id="3" name="Content Placeholder 2">
            <a:extLst>
              <a:ext uri="{FF2B5EF4-FFF2-40B4-BE49-F238E27FC236}">
                <a16:creationId xmlns:a16="http://schemas.microsoft.com/office/drawing/2014/main" id="{9357A142-4EAE-4E00-B592-2ADDDB5079BC}"/>
              </a:ext>
            </a:extLst>
          </p:cNvPr>
          <p:cNvSpPr>
            <a:spLocks noGrp="1"/>
          </p:cNvSpPr>
          <p:nvPr>
            <p:ph idx="1"/>
          </p:nvPr>
        </p:nvSpPr>
        <p:spPr>
          <a:xfrm>
            <a:off x="1141412" y="1959428"/>
            <a:ext cx="9905999" cy="4280053"/>
          </a:xfrm>
        </p:spPr>
        <p:txBody>
          <a:bodyPr>
            <a:normAutofit/>
          </a:bodyPr>
          <a:lstStyle/>
          <a:p>
            <a:r>
              <a:rPr lang="en-CA" dirty="0"/>
              <a:t>Because the Nextion stock libraries would make the Arduino hang, I looked at the code and made my own logic based on the serial logic that Nextion had, but optimized it for my application, for speed and efficiency</a:t>
            </a:r>
          </a:p>
          <a:p>
            <a:r>
              <a:rPr lang="en-CA" dirty="0"/>
              <a:t>Constantly changing elements are only updated one at a time on a 25Hz pulse, cycling through all elements on the current page. Some elements, like indicators that only change occasionally, are checked for updates every pulse. </a:t>
            </a:r>
          </a:p>
          <a:p>
            <a:r>
              <a:rPr lang="en-CA" dirty="0"/>
              <a:t>All Nextion outputs are buffered with a String array, so elements only update on a page change, or when a value change is detected. </a:t>
            </a:r>
          </a:p>
        </p:txBody>
      </p:sp>
      <p:pic>
        <p:nvPicPr>
          <p:cNvPr id="5" name="Picture 4">
            <a:extLst>
              <a:ext uri="{FF2B5EF4-FFF2-40B4-BE49-F238E27FC236}">
                <a16:creationId xmlns:a16="http://schemas.microsoft.com/office/drawing/2014/main" id="{D130F923-7111-4DF6-BB0A-C45E7EBC4470}"/>
              </a:ext>
            </a:extLst>
          </p:cNvPr>
          <p:cNvPicPr>
            <a:picLocks noChangeAspect="1"/>
          </p:cNvPicPr>
          <p:nvPr/>
        </p:nvPicPr>
        <p:blipFill>
          <a:blip r:embed="rId2"/>
          <a:stretch>
            <a:fillRect/>
          </a:stretch>
        </p:blipFill>
        <p:spPr>
          <a:xfrm>
            <a:off x="5436403" y="760417"/>
            <a:ext cx="5611008" cy="238158"/>
          </a:xfrm>
          <a:prstGeom prst="rect">
            <a:avLst/>
          </a:prstGeom>
        </p:spPr>
      </p:pic>
      <p:cxnSp>
        <p:nvCxnSpPr>
          <p:cNvPr id="7" name="Straight Arrow Connector 6">
            <a:extLst>
              <a:ext uri="{FF2B5EF4-FFF2-40B4-BE49-F238E27FC236}">
                <a16:creationId xmlns:a16="http://schemas.microsoft.com/office/drawing/2014/main" id="{D12396B8-46AD-4702-A902-5972E9A2014C}"/>
              </a:ext>
            </a:extLst>
          </p:cNvPr>
          <p:cNvCxnSpPr/>
          <p:nvPr/>
        </p:nvCxnSpPr>
        <p:spPr>
          <a:xfrm flipV="1">
            <a:off x="6988628" y="1082351"/>
            <a:ext cx="0" cy="275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ADF9862-4AA7-423D-91E4-771935915AD6}"/>
              </a:ext>
            </a:extLst>
          </p:cNvPr>
          <p:cNvCxnSpPr/>
          <p:nvPr/>
        </p:nvCxnSpPr>
        <p:spPr>
          <a:xfrm flipV="1">
            <a:off x="8820539" y="1082351"/>
            <a:ext cx="0" cy="275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F13CA808-4BB3-4126-9F9F-B532A99FC2A4}"/>
              </a:ext>
            </a:extLst>
          </p:cNvPr>
          <p:cNvCxnSpPr/>
          <p:nvPr/>
        </p:nvCxnSpPr>
        <p:spPr>
          <a:xfrm flipV="1">
            <a:off x="10052179" y="1082351"/>
            <a:ext cx="0" cy="275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236F1FC-8523-40A9-ABC7-A4682CAB245F}"/>
              </a:ext>
            </a:extLst>
          </p:cNvPr>
          <p:cNvCxnSpPr/>
          <p:nvPr/>
        </p:nvCxnSpPr>
        <p:spPr>
          <a:xfrm flipV="1">
            <a:off x="10826620" y="1082351"/>
            <a:ext cx="0" cy="275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3864D0E-B52B-478C-A7A2-D1B3E8DF76CB}"/>
              </a:ext>
            </a:extLst>
          </p:cNvPr>
          <p:cNvSpPr txBox="1"/>
          <p:nvPr/>
        </p:nvSpPr>
        <p:spPr>
          <a:xfrm>
            <a:off x="6738262" y="1325113"/>
            <a:ext cx="1166322" cy="307777"/>
          </a:xfrm>
          <a:prstGeom prst="rect">
            <a:avLst/>
          </a:prstGeom>
          <a:noFill/>
        </p:spPr>
        <p:txBody>
          <a:bodyPr wrap="square" rtlCol="0">
            <a:spAutoFit/>
          </a:bodyPr>
          <a:lstStyle/>
          <a:p>
            <a:r>
              <a:rPr lang="en-CA" sz="1400" dirty="0">
                <a:solidFill>
                  <a:schemeClr val="bg1"/>
                </a:solidFill>
              </a:rPr>
              <a:t>Page</a:t>
            </a:r>
          </a:p>
        </p:txBody>
      </p:sp>
      <p:sp>
        <p:nvSpPr>
          <p:cNvPr id="12" name="TextBox 11">
            <a:extLst>
              <a:ext uri="{FF2B5EF4-FFF2-40B4-BE49-F238E27FC236}">
                <a16:creationId xmlns:a16="http://schemas.microsoft.com/office/drawing/2014/main" id="{9980C169-619E-4028-AF6F-CA177B70BA2D}"/>
              </a:ext>
            </a:extLst>
          </p:cNvPr>
          <p:cNvSpPr txBox="1"/>
          <p:nvPr/>
        </p:nvSpPr>
        <p:spPr>
          <a:xfrm>
            <a:off x="8360212" y="1320446"/>
            <a:ext cx="1166322" cy="307777"/>
          </a:xfrm>
          <a:prstGeom prst="rect">
            <a:avLst/>
          </a:prstGeom>
          <a:noFill/>
        </p:spPr>
        <p:txBody>
          <a:bodyPr wrap="square" rtlCol="0">
            <a:spAutoFit/>
          </a:bodyPr>
          <a:lstStyle/>
          <a:p>
            <a:r>
              <a:rPr lang="en-CA" sz="1400" dirty="0">
                <a:solidFill>
                  <a:schemeClr val="bg1"/>
                </a:solidFill>
              </a:rPr>
              <a:t>Element ID</a:t>
            </a:r>
          </a:p>
        </p:txBody>
      </p:sp>
      <p:sp>
        <p:nvSpPr>
          <p:cNvPr id="13" name="TextBox 12">
            <a:extLst>
              <a:ext uri="{FF2B5EF4-FFF2-40B4-BE49-F238E27FC236}">
                <a16:creationId xmlns:a16="http://schemas.microsoft.com/office/drawing/2014/main" id="{04E2AC1D-BECD-49F7-9737-22F7C15628E0}"/>
              </a:ext>
            </a:extLst>
          </p:cNvPr>
          <p:cNvSpPr txBox="1"/>
          <p:nvPr/>
        </p:nvSpPr>
        <p:spPr>
          <a:xfrm>
            <a:off x="9800236" y="1325111"/>
            <a:ext cx="1166322" cy="307777"/>
          </a:xfrm>
          <a:prstGeom prst="rect">
            <a:avLst/>
          </a:prstGeom>
          <a:noFill/>
        </p:spPr>
        <p:txBody>
          <a:bodyPr wrap="square" rtlCol="0">
            <a:spAutoFit/>
          </a:bodyPr>
          <a:lstStyle/>
          <a:p>
            <a:r>
              <a:rPr lang="en-CA" sz="1400" dirty="0">
                <a:solidFill>
                  <a:schemeClr val="bg1"/>
                </a:solidFill>
              </a:rPr>
              <a:t>Value</a:t>
            </a:r>
          </a:p>
        </p:txBody>
      </p:sp>
      <p:sp>
        <p:nvSpPr>
          <p:cNvPr id="14" name="TextBox 13">
            <a:extLst>
              <a:ext uri="{FF2B5EF4-FFF2-40B4-BE49-F238E27FC236}">
                <a16:creationId xmlns:a16="http://schemas.microsoft.com/office/drawing/2014/main" id="{D829B2B9-84C0-4754-B8C5-4697A11FF034}"/>
              </a:ext>
            </a:extLst>
          </p:cNvPr>
          <p:cNvSpPr txBox="1"/>
          <p:nvPr/>
        </p:nvSpPr>
        <p:spPr>
          <a:xfrm>
            <a:off x="10403592" y="1270606"/>
            <a:ext cx="1166322" cy="523220"/>
          </a:xfrm>
          <a:prstGeom prst="rect">
            <a:avLst/>
          </a:prstGeom>
          <a:noFill/>
        </p:spPr>
        <p:txBody>
          <a:bodyPr wrap="square" rtlCol="0">
            <a:spAutoFit/>
          </a:bodyPr>
          <a:lstStyle/>
          <a:p>
            <a:r>
              <a:rPr lang="en-CA" sz="1400" dirty="0">
                <a:solidFill>
                  <a:schemeClr val="bg1"/>
                </a:solidFill>
              </a:rPr>
              <a:t>Max # of characters</a:t>
            </a:r>
          </a:p>
        </p:txBody>
      </p:sp>
      <p:cxnSp>
        <p:nvCxnSpPr>
          <p:cNvPr id="15" name="Straight Arrow Connector 14">
            <a:extLst>
              <a:ext uri="{FF2B5EF4-FFF2-40B4-BE49-F238E27FC236}">
                <a16:creationId xmlns:a16="http://schemas.microsoft.com/office/drawing/2014/main" id="{C398FD03-673F-4164-A56A-559C920825E2}"/>
              </a:ext>
            </a:extLst>
          </p:cNvPr>
          <p:cNvCxnSpPr/>
          <p:nvPr/>
        </p:nvCxnSpPr>
        <p:spPr>
          <a:xfrm flipV="1">
            <a:off x="7794171" y="1082351"/>
            <a:ext cx="0" cy="275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A17D543B-C12A-4F54-BA0E-C0B65E0F9B6F}"/>
              </a:ext>
            </a:extLst>
          </p:cNvPr>
          <p:cNvSpPr txBox="1"/>
          <p:nvPr/>
        </p:nvSpPr>
        <p:spPr>
          <a:xfrm>
            <a:off x="7553112" y="1357803"/>
            <a:ext cx="1166322" cy="307777"/>
          </a:xfrm>
          <a:prstGeom prst="rect">
            <a:avLst/>
          </a:prstGeom>
          <a:noFill/>
        </p:spPr>
        <p:txBody>
          <a:bodyPr wrap="square" rtlCol="0">
            <a:spAutoFit/>
          </a:bodyPr>
          <a:lstStyle/>
          <a:p>
            <a:r>
              <a:rPr lang="en-CA" sz="1400" dirty="0">
                <a:solidFill>
                  <a:schemeClr val="bg1"/>
                </a:solidFill>
              </a:rPr>
              <a:t>Buffer</a:t>
            </a:r>
          </a:p>
        </p:txBody>
      </p:sp>
      <p:cxnSp>
        <p:nvCxnSpPr>
          <p:cNvPr id="17" name="Straight Arrow Connector 16">
            <a:extLst>
              <a:ext uri="{FF2B5EF4-FFF2-40B4-BE49-F238E27FC236}">
                <a16:creationId xmlns:a16="http://schemas.microsoft.com/office/drawing/2014/main" id="{196E52C9-639C-4A85-AB4F-31F20F938466}"/>
              </a:ext>
            </a:extLst>
          </p:cNvPr>
          <p:cNvCxnSpPr/>
          <p:nvPr/>
        </p:nvCxnSpPr>
        <p:spPr>
          <a:xfrm flipV="1">
            <a:off x="6394579" y="1082351"/>
            <a:ext cx="0" cy="275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F6A2ED2-4CC1-438E-BCA2-C9C836D731D3}"/>
              </a:ext>
            </a:extLst>
          </p:cNvPr>
          <p:cNvSpPr txBox="1"/>
          <p:nvPr/>
        </p:nvSpPr>
        <p:spPr>
          <a:xfrm>
            <a:off x="5738346" y="1292423"/>
            <a:ext cx="987460" cy="523220"/>
          </a:xfrm>
          <a:prstGeom prst="rect">
            <a:avLst/>
          </a:prstGeom>
          <a:noFill/>
        </p:spPr>
        <p:txBody>
          <a:bodyPr wrap="square" rtlCol="0">
            <a:spAutoFit/>
          </a:bodyPr>
          <a:lstStyle/>
          <a:p>
            <a:r>
              <a:rPr lang="en-CA" sz="1400" dirty="0">
                <a:solidFill>
                  <a:schemeClr val="bg1"/>
                </a:solidFill>
              </a:rPr>
              <a:t>Check for update?</a:t>
            </a:r>
          </a:p>
        </p:txBody>
      </p:sp>
    </p:spTree>
    <p:extLst>
      <p:ext uri="{BB962C8B-B14F-4D97-AF65-F5344CB8AC3E}">
        <p14:creationId xmlns:p14="http://schemas.microsoft.com/office/powerpoint/2010/main" val="58991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D6CD-667C-4F15-896C-263BBD004E59}"/>
              </a:ext>
            </a:extLst>
          </p:cNvPr>
          <p:cNvSpPr>
            <a:spLocks noGrp="1"/>
          </p:cNvSpPr>
          <p:nvPr>
            <p:ph type="title"/>
          </p:nvPr>
        </p:nvSpPr>
        <p:spPr/>
        <p:txBody>
          <a:bodyPr/>
          <a:lstStyle/>
          <a:p>
            <a:r>
              <a:rPr lang="en-CA" dirty="0" err="1"/>
              <a:t>Hmi</a:t>
            </a:r>
            <a:r>
              <a:rPr lang="en-CA" dirty="0"/>
              <a:t> design</a:t>
            </a:r>
          </a:p>
        </p:txBody>
      </p:sp>
      <p:pic>
        <p:nvPicPr>
          <p:cNvPr id="5" name="Picture 4" descr="A picture containing clock&#10;&#10;Description automatically generated">
            <a:extLst>
              <a:ext uri="{FF2B5EF4-FFF2-40B4-BE49-F238E27FC236}">
                <a16:creationId xmlns:a16="http://schemas.microsoft.com/office/drawing/2014/main" id="{DE80C74E-A465-46E9-A228-15538719AC53}"/>
              </a:ext>
            </a:extLst>
          </p:cNvPr>
          <p:cNvPicPr>
            <a:picLocks noChangeAspect="1"/>
          </p:cNvPicPr>
          <p:nvPr/>
        </p:nvPicPr>
        <p:blipFill>
          <a:blip r:embed="rId2"/>
          <a:stretch>
            <a:fillRect/>
          </a:stretch>
        </p:blipFill>
        <p:spPr>
          <a:xfrm>
            <a:off x="1448993" y="2097088"/>
            <a:ext cx="2286319" cy="3810532"/>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7C383E0-F15F-4657-90A0-14F0175863C4}"/>
              </a:ext>
            </a:extLst>
          </p:cNvPr>
          <p:cNvPicPr>
            <a:picLocks noChangeAspect="1"/>
          </p:cNvPicPr>
          <p:nvPr/>
        </p:nvPicPr>
        <p:blipFill>
          <a:blip r:embed="rId3"/>
          <a:stretch>
            <a:fillRect/>
          </a:stretch>
        </p:blipFill>
        <p:spPr>
          <a:xfrm>
            <a:off x="3886359" y="2097088"/>
            <a:ext cx="2286319" cy="381053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A332722-A85F-4AF2-878F-D9BF067F2EB8}"/>
              </a:ext>
            </a:extLst>
          </p:cNvPr>
          <p:cNvPicPr>
            <a:picLocks noChangeAspect="1"/>
          </p:cNvPicPr>
          <p:nvPr/>
        </p:nvPicPr>
        <p:blipFill>
          <a:blip r:embed="rId4"/>
          <a:stretch>
            <a:fillRect/>
          </a:stretch>
        </p:blipFill>
        <p:spPr>
          <a:xfrm>
            <a:off x="6323725" y="2097088"/>
            <a:ext cx="2286319" cy="3810532"/>
          </a:xfrm>
          <a:prstGeom prst="rect">
            <a:avLst/>
          </a:prstGeom>
        </p:spPr>
      </p:pic>
      <p:pic>
        <p:nvPicPr>
          <p:cNvPr id="11" name="Picture 10" descr="A picture containing flower&#10;&#10;Description automatically generated">
            <a:extLst>
              <a:ext uri="{FF2B5EF4-FFF2-40B4-BE49-F238E27FC236}">
                <a16:creationId xmlns:a16="http://schemas.microsoft.com/office/drawing/2014/main" id="{2FE4C20D-AB1E-4AE3-B366-380239EAC2F1}"/>
              </a:ext>
            </a:extLst>
          </p:cNvPr>
          <p:cNvPicPr>
            <a:picLocks noChangeAspect="1"/>
          </p:cNvPicPr>
          <p:nvPr/>
        </p:nvPicPr>
        <p:blipFill>
          <a:blip r:embed="rId5"/>
          <a:stretch>
            <a:fillRect/>
          </a:stretch>
        </p:blipFill>
        <p:spPr>
          <a:xfrm>
            <a:off x="8761092" y="2097088"/>
            <a:ext cx="2286319" cy="3810532"/>
          </a:xfrm>
          <a:prstGeom prst="rect">
            <a:avLst/>
          </a:prstGeom>
        </p:spPr>
      </p:pic>
    </p:spTree>
    <p:extLst>
      <p:ext uri="{BB962C8B-B14F-4D97-AF65-F5344CB8AC3E}">
        <p14:creationId xmlns:p14="http://schemas.microsoft.com/office/powerpoint/2010/main" val="3707521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6A7C-6F43-475B-BFAC-D0831877F985}"/>
              </a:ext>
            </a:extLst>
          </p:cNvPr>
          <p:cNvSpPr>
            <a:spLocks noGrp="1"/>
          </p:cNvSpPr>
          <p:nvPr>
            <p:ph type="title"/>
          </p:nvPr>
        </p:nvSpPr>
        <p:spPr/>
        <p:txBody>
          <a:bodyPr/>
          <a:lstStyle/>
          <a:p>
            <a:r>
              <a:rPr lang="en-CA" dirty="0"/>
              <a:t>Problems experienced</a:t>
            </a:r>
          </a:p>
        </p:txBody>
      </p:sp>
      <p:sp>
        <p:nvSpPr>
          <p:cNvPr id="3" name="Content Placeholder 2">
            <a:extLst>
              <a:ext uri="{FF2B5EF4-FFF2-40B4-BE49-F238E27FC236}">
                <a16:creationId xmlns:a16="http://schemas.microsoft.com/office/drawing/2014/main" id="{6963CDBD-C0DC-46C9-8165-E67F5A41E762}"/>
              </a:ext>
            </a:extLst>
          </p:cNvPr>
          <p:cNvSpPr>
            <a:spLocks noGrp="1"/>
          </p:cNvSpPr>
          <p:nvPr>
            <p:ph idx="1"/>
          </p:nvPr>
        </p:nvSpPr>
        <p:spPr/>
        <p:txBody>
          <a:bodyPr/>
          <a:lstStyle/>
          <a:p>
            <a:r>
              <a:rPr lang="en-CA" dirty="0"/>
              <a:t>Getting batteries capable of powering a system like this one was troublesome</a:t>
            </a:r>
          </a:p>
          <a:p>
            <a:r>
              <a:rPr lang="en-CA" dirty="0"/>
              <a:t>Shipping restrictions from china prevented cells over 100Wh from being shipped by air, and some stores would not ship by sea either</a:t>
            </a:r>
          </a:p>
          <a:p>
            <a:r>
              <a:rPr lang="en-CA" dirty="0"/>
              <a:t>Lithium from America is very expensive</a:t>
            </a:r>
          </a:p>
          <a:p>
            <a:r>
              <a:rPr lang="en-CA" dirty="0"/>
              <a:t>I got lucky, and got about 2.6kWh of batteries from a man in Toronto, for $200. They also have self-balancing circuits, so charging is immensely easier</a:t>
            </a:r>
          </a:p>
        </p:txBody>
      </p:sp>
    </p:spTree>
    <p:extLst>
      <p:ext uri="{BB962C8B-B14F-4D97-AF65-F5344CB8AC3E}">
        <p14:creationId xmlns:p14="http://schemas.microsoft.com/office/powerpoint/2010/main" val="2265161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0D0CB-EFBA-4623-8886-67EE0AC6D57A}"/>
              </a:ext>
            </a:extLst>
          </p:cNvPr>
          <p:cNvSpPr>
            <a:spLocks noGrp="1"/>
          </p:cNvSpPr>
          <p:nvPr>
            <p:ph type="title"/>
          </p:nvPr>
        </p:nvSpPr>
        <p:spPr/>
        <p:txBody>
          <a:bodyPr/>
          <a:lstStyle/>
          <a:p>
            <a:r>
              <a:rPr lang="en-CA" dirty="0"/>
              <a:t>Problems experienced</a:t>
            </a:r>
          </a:p>
        </p:txBody>
      </p:sp>
      <p:sp>
        <p:nvSpPr>
          <p:cNvPr id="3" name="Content Placeholder 2">
            <a:extLst>
              <a:ext uri="{FF2B5EF4-FFF2-40B4-BE49-F238E27FC236}">
                <a16:creationId xmlns:a16="http://schemas.microsoft.com/office/drawing/2014/main" id="{1B42E342-C49D-44C7-8234-8EFCF9157AB7}"/>
              </a:ext>
            </a:extLst>
          </p:cNvPr>
          <p:cNvSpPr>
            <a:spLocks noGrp="1"/>
          </p:cNvSpPr>
          <p:nvPr>
            <p:ph idx="1"/>
          </p:nvPr>
        </p:nvSpPr>
        <p:spPr>
          <a:xfrm>
            <a:off x="1141412" y="1715910"/>
            <a:ext cx="9905999" cy="4786489"/>
          </a:xfrm>
        </p:spPr>
        <p:txBody>
          <a:bodyPr>
            <a:normAutofit lnSpcReduction="10000"/>
          </a:bodyPr>
          <a:lstStyle/>
          <a:p>
            <a:r>
              <a:rPr lang="en-CA" dirty="0"/>
              <a:t>Charging all the cells at once is a big issue, without needing to remove all the packs from the vehicle and rearrange them from series, into a parallel configuration. </a:t>
            </a:r>
          </a:p>
          <a:p>
            <a:r>
              <a:rPr lang="en-CA" dirty="0"/>
              <a:t>This was solved by making 16S packs of 4S cells, using an 8-channel relay</a:t>
            </a:r>
          </a:p>
          <a:p>
            <a:r>
              <a:rPr lang="en-CA" dirty="0"/>
              <a:t>Each cell got one relay contact per lead, and the NC contacts were wired in series, but the NO contacts were in parallel. </a:t>
            </a:r>
          </a:p>
          <a:p>
            <a:r>
              <a:rPr lang="en-CA" dirty="0"/>
              <a:t>This meant, when the relay was wired up and given a 5V supply, the batteries would disconnect from the series wiring and switch to a 4S parallel charging circuit, where I can plug a lead on the front of the vehicle into a high-output lithium ion charger</a:t>
            </a:r>
          </a:p>
        </p:txBody>
      </p:sp>
    </p:spTree>
    <p:extLst>
      <p:ext uri="{BB962C8B-B14F-4D97-AF65-F5344CB8AC3E}">
        <p14:creationId xmlns:p14="http://schemas.microsoft.com/office/powerpoint/2010/main" val="2205310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9745-C99C-4B81-896B-657B6BC285F9}"/>
              </a:ext>
            </a:extLst>
          </p:cNvPr>
          <p:cNvSpPr>
            <a:spLocks noGrp="1"/>
          </p:cNvSpPr>
          <p:nvPr>
            <p:ph type="title"/>
          </p:nvPr>
        </p:nvSpPr>
        <p:spPr/>
        <p:txBody>
          <a:bodyPr/>
          <a:lstStyle/>
          <a:p>
            <a:r>
              <a:rPr lang="en-CA" dirty="0"/>
              <a:t>EV Controller interface	</a:t>
            </a:r>
          </a:p>
        </p:txBody>
      </p:sp>
      <p:sp>
        <p:nvSpPr>
          <p:cNvPr id="3" name="Content Placeholder 2">
            <a:extLst>
              <a:ext uri="{FF2B5EF4-FFF2-40B4-BE49-F238E27FC236}">
                <a16:creationId xmlns:a16="http://schemas.microsoft.com/office/drawing/2014/main" id="{5BAD2BC6-B7A0-47F2-9DAC-32068639AD06}"/>
              </a:ext>
            </a:extLst>
          </p:cNvPr>
          <p:cNvSpPr>
            <a:spLocks noGrp="1"/>
          </p:cNvSpPr>
          <p:nvPr>
            <p:ph idx="1"/>
          </p:nvPr>
        </p:nvSpPr>
        <p:spPr>
          <a:xfrm>
            <a:off x="1141412" y="1684421"/>
            <a:ext cx="9905999" cy="5173579"/>
          </a:xfrm>
        </p:spPr>
        <p:txBody>
          <a:bodyPr>
            <a:normAutofit/>
          </a:bodyPr>
          <a:lstStyle/>
          <a:p>
            <a:r>
              <a:rPr lang="en-CA" dirty="0"/>
              <a:t>There is a panel dedicated to the interface to control the EV Controller</a:t>
            </a:r>
          </a:p>
          <a:p>
            <a:r>
              <a:rPr lang="en-CA" dirty="0"/>
              <a:t>There is a 200A Solenoid contactor on the positive input to the controller, allowing the user or processor to pull power to the controller in the event of emergency</a:t>
            </a:r>
          </a:p>
          <a:p>
            <a:r>
              <a:rPr lang="en-CA" dirty="0"/>
              <a:t>Relay pack provides control for controller performance profile, and processor interface with the motor contactor</a:t>
            </a:r>
          </a:p>
          <a:p>
            <a:r>
              <a:rPr lang="en-CA" dirty="0"/>
              <a:t>A 150A current shunt is present on the negative battery terminal, for current measurement.</a:t>
            </a:r>
          </a:p>
        </p:txBody>
      </p:sp>
    </p:spTree>
    <p:extLst>
      <p:ext uri="{BB962C8B-B14F-4D97-AF65-F5344CB8AC3E}">
        <p14:creationId xmlns:p14="http://schemas.microsoft.com/office/powerpoint/2010/main" val="38983989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6DA8-53A3-43E2-AECA-A4EADA2ABF96}"/>
              </a:ext>
            </a:extLst>
          </p:cNvPr>
          <p:cNvSpPr>
            <a:spLocks noGrp="1"/>
          </p:cNvSpPr>
          <p:nvPr>
            <p:ph type="title"/>
          </p:nvPr>
        </p:nvSpPr>
        <p:spPr/>
        <p:txBody>
          <a:bodyPr/>
          <a:lstStyle/>
          <a:p>
            <a:r>
              <a:rPr lang="en-CA" dirty="0"/>
              <a:t>Problems experienced</a:t>
            </a:r>
          </a:p>
        </p:txBody>
      </p:sp>
      <p:sp>
        <p:nvSpPr>
          <p:cNvPr id="3" name="Content Placeholder 2">
            <a:extLst>
              <a:ext uri="{FF2B5EF4-FFF2-40B4-BE49-F238E27FC236}">
                <a16:creationId xmlns:a16="http://schemas.microsoft.com/office/drawing/2014/main" id="{3EDFD777-F3CF-48F7-BE33-097B0E9D7B90}"/>
              </a:ext>
            </a:extLst>
          </p:cNvPr>
          <p:cNvSpPr>
            <a:spLocks noGrp="1"/>
          </p:cNvSpPr>
          <p:nvPr>
            <p:ph idx="1"/>
          </p:nvPr>
        </p:nvSpPr>
        <p:spPr>
          <a:xfrm>
            <a:off x="1141413" y="2107748"/>
            <a:ext cx="9905999" cy="4131734"/>
          </a:xfrm>
        </p:spPr>
        <p:txBody>
          <a:bodyPr>
            <a:normAutofit lnSpcReduction="10000"/>
          </a:bodyPr>
          <a:lstStyle/>
          <a:p>
            <a:r>
              <a:rPr lang="en-CA" dirty="0"/>
              <a:t>The day after Progress Report submittal, I discovered the reason I was having intermittent analog issues was, although the CA3140 Op-Amps I was using were rated for single-ended use, they would only output up to 2.85V on a 5V positive rail. </a:t>
            </a:r>
          </a:p>
          <a:p>
            <a:r>
              <a:rPr lang="en-CA" dirty="0"/>
              <a:t>This was solved by providing the analog stack with a positive rail of 12V. \</a:t>
            </a:r>
          </a:p>
          <a:p>
            <a:r>
              <a:rPr lang="en-CA" dirty="0"/>
              <a:t>Limiting output to the Arduino to 5V was achieved using a 5V rail as reference, with 1N4005 diodes biased such that, if any output should be greater than 5.7V, the diode would sink the remaining current to pull down the voltage</a:t>
            </a:r>
          </a:p>
        </p:txBody>
      </p:sp>
    </p:spTree>
    <p:extLst>
      <p:ext uri="{BB962C8B-B14F-4D97-AF65-F5344CB8AC3E}">
        <p14:creationId xmlns:p14="http://schemas.microsoft.com/office/powerpoint/2010/main" val="1884040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D6385-2B8F-4214-8FE2-8B4CFB7BE677}"/>
              </a:ext>
            </a:extLst>
          </p:cNvPr>
          <p:cNvSpPr>
            <a:spLocks noGrp="1"/>
          </p:cNvSpPr>
          <p:nvPr>
            <p:ph type="title"/>
          </p:nvPr>
        </p:nvSpPr>
        <p:spPr/>
        <p:txBody>
          <a:bodyPr/>
          <a:lstStyle/>
          <a:p>
            <a:r>
              <a:rPr lang="en-CA" dirty="0"/>
              <a:t>Problems experienced</a:t>
            </a:r>
          </a:p>
        </p:txBody>
      </p:sp>
      <p:sp>
        <p:nvSpPr>
          <p:cNvPr id="3" name="Content Placeholder 2">
            <a:extLst>
              <a:ext uri="{FF2B5EF4-FFF2-40B4-BE49-F238E27FC236}">
                <a16:creationId xmlns:a16="http://schemas.microsoft.com/office/drawing/2014/main" id="{359AB3A3-C4BB-4383-A8D5-477E44C2CA52}"/>
              </a:ext>
            </a:extLst>
          </p:cNvPr>
          <p:cNvSpPr>
            <a:spLocks noGrp="1"/>
          </p:cNvSpPr>
          <p:nvPr>
            <p:ph idx="1"/>
          </p:nvPr>
        </p:nvSpPr>
        <p:spPr>
          <a:xfrm>
            <a:off x="1141412" y="1625600"/>
            <a:ext cx="9905999" cy="4613882"/>
          </a:xfrm>
        </p:spPr>
        <p:txBody>
          <a:bodyPr>
            <a:normAutofit fontScale="92500"/>
          </a:bodyPr>
          <a:lstStyle/>
          <a:p>
            <a:r>
              <a:rPr lang="en-CA" dirty="0"/>
              <a:t>The motor, controller, and throttle assemblies are still not here</a:t>
            </a:r>
          </a:p>
          <a:p>
            <a:r>
              <a:rPr lang="en-CA" dirty="0"/>
              <a:t>Email communications have been consistent since the beginning of October 2019</a:t>
            </a:r>
          </a:p>
          <a:p>
            <a:r>
              <a:rPr lang="en-CA" dirty="0"/>
              <a:t>Motor was ordered in November, controller was ordered Mid-January, because the controller I wanted was “a week away” from release, and they told me it would be out by January at the latest. As of mid January, I decided I could wait no longer. They told me the controller would be 4-6 weeks until delivery. </a:t>
            </a:r>
          </a:p>
          <a:p>
            <a:r>
              <a:rPr lang="en-CA" dirty="0"/>
              <a:t>Emails starting February 10, and every week following, had the supplier saying “shipping Monday for sure!” up until the pandemic closed everything down. </a:t>
            </a:r>
          </a:p>
          <a:p>
            <a:r>
              <a:rPr lang="en-CA" dirty="0"/>
              <a:t>This problem was temporarily solved using a drone motor and controller, and a potentiometer on a breadboard for demonstration. </a:t>
            </a:r>
          </a:p>
        </p:txBody>
      </p:sp>
    </p:spTree>
    <p:extLst>
      <p:ext uri="{BB962C8B-B14F-4D97-AF65-F5344CB8AC3E}">
        <p14:creationId xmlns:p14="http://schemas.microsoft.com/office/powerpoint/2010/main" val="12009136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61B-4A11-4C57-95C4-5D6E45FED2AE}"/>
              </a:ext>
            </a:extLst>
          </p:cNvPr>
          <p:cNvSpPr>
            <a:spLocks noGrp="1"/>
          </p:cNvSpPr>
          <p:nvPr>
            <p:ph type="title"/>
          </p:nvPr>
        </p:nvSpPr>
        <p:spPr/>
        <p:txBody>
          <a:bodyPr/>
          <a:lstStyle/>
          <a:p>
            <a:r>
              <a:rPr lang="en-CA" dirty="0"/>
              <a:t>Problems experienced</a:t>
            </a:r>
          </a:p>
        </p:txBody>
      </p:sp>
      <p:sp>
        <p:nvSpPr>
          <p:cNvPr id="3" name="Content Placeholder 2">
            <a:extLst>
              <a:ext uri="{FF2B5EF4-FFF2-40B4-BE49-F238E27FC236}">
                <a16:creationId xmlns:a16="http://schemas.microsoft.com/office/drawing/2014/main" id="{566F1018-42A0-4A81-899A-DD528BC8B106}"/>
              </a:ext>
            </a:extLst>
          </p:cNvPr>
          <p:cNvSpPr>
            <a:spLocks noGrp="1"/>
          </p:cNvSpPr>
          <p:nvPr>
            <p:ph idx="1"/>
          </p:nvPr>
        </p:nvSpPr>
        <p:spPr>
          <a:xfrm>
            <a:off x="1141412" y="1704622"/>
            <a:ext cx="9905999" cy="4673600"/>
          </a:xfrm>
        </p:spPr>
        <p:txBody>
          <a:bodyPr>
            <a:normAutofit/>
          </a:bodyPr>
          <a:lstStyle/>
          <a:p>
            <a:r>
              <a:rPr lang="en-CA" dirty="0"/>
              <a:t>Rear relay pack, upon powering, does not activate relay coils</a:t>
            </a:r>
          </a:p>
          <a:p>
            <a:r>
              <a:rPr lang="en-CA" dirty="0"/>
              <a:t>LEDs on the board indicate signal is being received, and aux power is being applied to the board where it should be. A multimeter showed that there was 5V being applied to the relay coil when it should be applied, but the coil does not energize.</a:t>
            </a:r>
          </a:p>
          <a:p>
            <a:r>
              <a:rPr lang="en-CA" dirty="0"/>
              <a:t>This issue was not fixed for presentation, as I did not have any relay boards on hand, and did not anticipate the issue, as all debug was done using just the LED indicators on the board. </a:t>
            </a:r>
          </a:p>
        </p:txBody>
      </p:sp>
    </p:spTree>
    <p:extLst>
      <p:ext uri="{BB962C8B-B14F-4D97-AF65-F5344CB8AC3E}">
        <p14:creationId xmlns:p14="http://schemas.microsoft.com/office/powerpoint/2010/main" val="41710684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3C1F-0869-479A-86DD-4AAF9E1A7440}"/>
              </a:ext>
            </a:extLst>
          </p:cNvPr>
          <p:cNvSpPr>
            <a:spLocks noGrp="1"/>
          </p:cNvSpPr>
          <p:nvPr>
            <p:ph type="title"/>
          </p:nvPr>
        </p:nvSpPr>
        <p:spPr/>
        <p:txBody>
          <a:bodyPr/>
          <a:lstStyle/>
          <a:p>
            <a:r>
              <a:rPr lang="en-CA" dirty="0"/>
              <a:t>Problems experienced</a:t>
            </a:r>
          </a:p>
        </p:txBody>
      </p:sp>
      <p:sp>
        <p:nvSpPr>
          <p:cNvPr id="3" name="Content Placeholder 2">
            <a:extLst>
              <a:ext uri="{FF2B5EF4-FFF2-40B4-BE49-F238E27FC236}">
                <a16:creationId xmlns:a16="http://schemas.microsoft.com/office/drawing/2014/main" id="{E5D7FFD3-FE0D-432B-A69E-50D1DB60094E}"/>
              </a:ext>
            </a:extLst>
          </p:cNvPr>
          <p:cNvSpPr>
            <a:spLocks noGrp="1"/>
          </p:cNvSpPr>
          <p:nvPr>
            <p:ph idx="1"/>
          </p:nvPr>
        </p:nvSpPr>
        <p:spPr/>
        <p:txBody>
          <a:bodyPr/>
          <a:lstStyle/>
          <a:p>
            <a:r>
              <a:rPr lang="en-CA" dirty="0"/>
              <a:t>Nextion libraries would freeze the Arduino, so research into how serial communications between the Nextion and Arduino allowed me to construct my own methods to send and receive data with the Nextion HMI through serial. </a:t>
            </a:r>
          </a:p>
        </p:txBody>
      </p:sp>
    </p:spTree>
    <p:extLst>
      <p:ext uri="{BB962C8B-B14F-4D97-AF65-F5344CB8AC3E}">
        <p14:creationId xmlns:p14="http://schemas.microsoft.com/office/powerpoint/2010/main" val="286442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B98F-9A37-4C15-9FFB-9F276495FA82}"/>
              </a:ext>
            </a:extLst>
          </p:cNvPr>
          <p:cNvSpPr>
            <a:spLocks noGrp="1"/>
          </p:cNvSpPr>
          <p:nvPr>
            <p:ph type="title"/>
          </p:nvPr>
        </p:nvSpPr>
        <p:spPr/>
        <p:txBody>
          <a:bodyPr/>
          <a:lstStyle/>
          <a:p>
            <a:r>
              <a:rPr lang="en-CA" dirty="0"/>
              <a:t>Problems experienced</a:t>
            </a:r>
          </a:p>
        </p:txBody>
      </p:sp>
      <p:sp>
        <p:nvSpPr>
          <p:cNvPr id="3" name="Content Placeholder 2">
            <a:extLst>
              <a:ext uri="{FF2B5EF4-FFF2-40B4-BE49-F238E27FC236}">
                <a16:creationId xmlns:a16="http://schemas.microsoft.com/office/drawing/2014/main" id="{53D84994-DECD-498F-9B93-073BF955318F}"/>
              </a:ext>
            </a:extLst>
          </p:cNvPr>
          <p:cNvSpPr>
            <a:spLocks noGrp="1"/>
          </p:cNvSpPr>
          <p:nvPr>
            <p:ph idx="1"/>
          </p:nvPr>
        </p:nvSpPr>
        <p:spPr>
          <a:xfrm>
            <a:off x="1141412" y="2249486"/>
            <a:ext cx="9905999" cy="3989995"/>
          </a:xfrm>
        </p:spPr>
        <p:txBody>
          <a:bodyPr>
            <a:normAutofit/>
          </a:bodyPr>
          <a:lstStyle/>
          <a:p>
            <a:r>
              <a:rPr lang="en-CA" dirty="0"/>
              <a:t>Nextion serial communications would fill the serial buffer quickly, so methods were made to make use more efficient</a:t>
            </a:r>
          </a:p>
          <a:p>
            <a:r>
              <a:rPr lang="en-CA" dirty="0"/>
              <a:t>One way this was resolved was changing the baud rate from 9600 to 115200</a:t>
            </a:r>
          </a:p>
          <a:p>
            <a:r>
              <a:rPr lang="en-CA" dirty="0"/>
              <a:t>To further optimize transfer, actively changing values are only updated one at a time, cycling through only elements on the current page, at 25Hz intervals. </a:t>
            </a:r>
          </a:p>
          <a:p>
            <a:r>
              <a:rPr lang="en-CA" dirty="0"/>
              <a:t>All Nextion outputs are also buffered, such that an element will only be updated over serial if there has been a change in value since the last update</a:t>
            </a:r>
          </a:p>
        </p:txBody>
      </p:sp>
    </p:spTree>
    <p:extLst>
      <p:ext uri="{BB962C8B-B14F-4D97-AF65-F5344CB8AC3E}">
        <p14:creationId xmlns:p14="http://schemas.microsoft.com/office/powerpoint/2010/main" val="18633520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5DF8-50F0-4D88-AFE4-0578B39A12B8}"/>
              </a:ext>
            </a:extLst>
          </p:cNvPr>
          <p:cNvSpPr>
            <a:spLocks noGrp="1"/>
          </p:cNvSpPr>
          <p:nvPr>
            <p:ph type="title"/>
          </p:nvPr>
        </p:nvSpPr>
        <p:spPr/>
        <p:txBody>
          <a:bodyPr/>
          <a:lstStyle/>
          <a:p>
            <a:r>
              <a:rPr lang="en-CA" dirty="0"/>
              <a:t>Problems experienced</a:t>
            </a:r>
          </a:p>
        </p:txBody>
      </p:sp>
      <p:sp>
        <p:nvSpPr>
          <p:cNvPr id="3" name="Content Placeholder 2">
            <a:extLst>
              <a:ext uri="{FF2B5EF4-FFF2-40B4-BE49-F238E27FC236}">
                <a16:creationId xmlns:a16="http://schemas.microsoft.com/office/drawing/2014/main" id="{7303379F-B416-4D4D-B305-5E23137052BB}"/>
              </a:ext>
            </a:extLst>
          </p:cNvPr>
          <p:cNvSpPr>
            <a:spLocks noGrp="1"/>
          </p:cNvSpPr>
          <p:nvPr>
            <p:ph idx="1"/>
          </p:nvPr>
        </p:nvSpPr>
        <p:spPr/>
        <p:txBody>
          <a:bodyPr/>
          <a:lstStyle/>
          <a:p>
            <a:r>
              <a:rPr lang="en-CA" dirty="0"/>
              <a:t>Connecting 5V to the Arduino while no 12V power was being applied to the DC-DC step down was found to burn out the CH340 on a an </a:t>
            </a:r>
            <a:r>
              <a:rPr lang="en-CA" dirty="0" err="1"/>
              <a:t>ATMega</a:t>
            </a:r>
            <a:r>
              <a:rPr lang="en-CA" dirty="0"/>
              <a:t> board</a:t>
            </a:r>
          </a:p>
          <a:p>
            <a:r>
              <a:rPr lang="en-CA" dirty="0"/>
              <a:t>This was solved using a relay, that would isolate the Arduino 5V power, from the general 5V rail</a:t>
            </a:r>
          </a:p>
          <a:p>
            <a:r>
              <a:rPr lang="en-CA" dirty="0"/>
              <a:t>This allows me to plug into the Arduino while it is hooked up to the bike, and only need to supply power for the Arduino, and no other auxiliary 5V circuits</a:t>
            </a:r>
          </a:p>
        </p:txBody>
      </p:sp>
    </p:spTree>
    <p:extLst>
      <p:ext uri="{BB962C8B-B14F-4D97-AF65-F5344CB8AC3E}">
        <p14:creationId xmlns:p14="http://schemas.microsoft.com/office/powerpoint/2010/main" val="1678637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9167-0077-4E42-BD63-BC475466CF55}"/>
              </a:ext>
            </a:extLst>
          </p:cNvPr>
          <p:cNvSpPr>
            <a:spLocks noGrp="1"/>
          </p:cNvSpPr>
          <p:nvPr>
            <p:ph type="title"/>
          </p:nvPr>
        </p:nvSpPr>
        <p:spPr/>
        <p:txBody>
          <a:bodyPr/>
          <a:lstStyle/>
          <a:p>
            <a:r>
              <a:rPr lang="en-CA" dirty="0"/>
              <a:t>conclusions</a:t>
            </a:r>
          </a:p>
        </p:txBody>
      </p:sp>
      <p:sp>
        <p:nvSpPr>
          <p:cNvPr id="3" name="Content Placeholder 2">
            <a:extLst>
              <a:ext uri="{FF2B5EF4-FFF2-40B4-BE49-F238E27FC236}">
                <a16:creationId xmlns:a16="http://schemas.microsoft.com/office/drawing/2014/main" id="{A8C24C78-F678-41F2-92AB-BD421973AC10}"/>
              </a:ext>
            </a:extLst>
          </p:cNvPr>
          <p:cNvSpPr>
            <a:spLocks noGrp="1"/>
          </p:cNvSpPr>
          <p:nvPr>
            <p:ph idx="1"/>
          </p:nvPr>
        </p:nvSpPr>
        <p:spPr>
          <a:xfrm>
            <a:off x="1141412" y="1817510"/>
            <a:ext cx="9905999" cy="4255911"/>
          </a:xfrm>
        </p:spPr>
        <p:txBody>
          <a:bodyPr/>
          <a:lstStyle/>
          <a:p>
            <a:r>
              <a:rPr lang="en-CA" dirty="0"/>
              <a:t>Overall, I feel that this project has taught me a lot about programming and fabrication of electronic systems. </a:t>
            </a:r>
          </a:p>
          <a:p>
            <a:r>
              <a:rPr lang="en-CA" dirty="0"/>
              <a:t>I put a LOT of hours into the project, on average, 25-30 per week in the this past semester, and 60+ hours a week in the last three weeks, as I went into final debug. </a:t>
            </a:r>
          </a:p>
          <a:p>
            <a:r>
              <a:rPr lang="en-CA" dirty="0"/>
              <a:t>There are still lots of bugs, and plenty of features I have planned, and this project will continue to grow and develop well past the end of this course, as its life goes on. </a:t>
            </a:r>
          </a:p>
        </p:txBody>
      </p:sp>
    </p:spTree>
    <p:extLst>
      <p:ext uri="{BB962C8B-B14F-4D97-AF65-F5344CB8AC3E}">
        <p14:creationId xmlns:p14="http://schemas.microsoft.com/office/powerpoint/2010/main" val="34197016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DA5CD-A62C-4577-B93F-94F44544144F}"/>
              </a:ext>
            </a:extLst>
          </p:cNvPr>
          <p:cNvSpPr>
            <a:spLocks noGrp="1"/>
          </p:cNvSpPr>
          <p:nvPr>
            <p:ph type="title"/>
          </p:nvPr>
        </p:nvSpPr>
        <p:spPr/>
        <p:txBody>
          <a:bodyPr/>
          <a:lstStyle/>
          <a:p>
            <a:r>
              <a:rPr lang="en-CA" dirty="0"/>
              <a:t>Summary</a:t>
            </a:r>
          </a:p>
        </p:txBody>
      </p:sp>
      <p:sp>
        <p:nvSpPr>
          <p:cNvPr id="3" name="Content Placeholder 2">
            <a:extLst>
              <a:ext uri="{FF2B5EF4-FFF2-40B4-BE49-F238E27FC236}">
                <a16:creationId xmlns:a16="http://schemas.microsoft.com/office/drawing/2014/main" id="{2A1AB73D-C9C9-4A1A-96EB-C2652A1E4B7E}"/>
              </a:ext>
            </a:extLst>
          </p:cNvPr>
          <p:cNvSpPr>
            <a:spLocks noGrp="1"/>
          </p:cNvSpPr>
          <p:nvPr>
            <p:ph idx="1"/>
          </p:nvPr>
        </p:nvSpPr>
        <p:spPr>
          <a:xfrm>
            <a:off x="1141412" y="1794932"/>
            <a:ext cx="9905999" cy="4560711"/>
          </a:xfrm>
        </p:spPr>
        <p:txBody>
          <a:bodyPr>
            <a:normAutofit/>
          </a:bodyPr>
          <a:lstStyle/>
          <a:p>
            <a:r>
              <a:rPr lang="en-CA" dirty="0"/>
              <a:t>Overall, the purpose of this project was achieved. Although the motor and controller never arrived, the system is capable of operating in a safe manner. Monitoring circuits to keep track of telemetry are operational, user controls for lights are snappy and work well. The battery is permanently installed, and can automatically switch into a ‘charging mode’. Fault and debugging logic make the processor reliable, and the HMI interface is comprehensive and reliable. I am confident that the initial concept of this project was successfully achieved, as well as many additional features, along with more in development, to be added later. </a:t>
            </a:r>
          </a:p>
        </p:txBody>
      </p:sp>
    </p:spTree>
    <p:extLst>
      <p:ext uri="{BB962C8B-B14F-4D97-AF65-F5344CB8AC3E}">
        <p14:creationId xmlns:p14="http://schemas.microsoft.com/office/powerpoint/2010/main" val="2322129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21B60-627A-46CF-A81A-57EC298C2EB0}"/>
              </a:ext>
            </a:extLst>
          </p:cNvPr>
          <p:cNvSpPr>
            <a:spLocks noGrp="1"/>
          </p:cNvSpPr>
          <p:nvPr>
            <p:ph type="title"/>
          </p:nvPr>
        </p:nvSpPr>
        <p:spPr/>
        <p:txBody>
          <a:bodyPr/>
          <a:lstStyle/>
          <a:p>
            <a:r>
              <a:rPr lang="en-CA" dirty="0"/>
              <a:t>Fault handling</a:t>
            </a:r>
          </a:p>
        </p:txBody>
      </p:sp>
      <p:sp>
        <p:nvSpPr>
          <p:cNvPr id="3" name="Content Placeholder 2">
            <a:extLst>
              <a:ext uri="{FF2B5EF4-FFF2-40B4-BE49-F238E27FC236}">
                <a16:creationId xmlns:a16="http://schemas.microsoft.com/office/drawing/2014/main" id="{8C046EAE-8DDF-4DF6-B1AB-78DF11736A61}"/>
              </a:ext>
            </a:extLst>
          </p:cNvPr>
          <p:cNvSpPr>
            <a:spLocks noGrp="1"/>
          </p:cNvSpPr>
          <p:nvPr>
            <p:ph idx="1"/>
          </p:nvPr>
        </p:nvSpPr>
        <p:spPr>
          <a:xfrm>
            <a:off x="1141412" y="1652336"/>
            <a:ext cx="9905999" cy="5053263"/>
          </a:xfrm>
        </p:spPr>
        <p:txBody>
          <a:bodyPr/>
          <a:lstStyle/>
          <a:p>
            <a:r>
              <a:rPr lang="en-CA" dirty="0"/>
              <a:t>Faults are a core system overseeing all discrete systems within the vehicle ecosystem</a:t>
            </a:r>
          </a:p>
          <a:p>
            <a:r>
              <a:rPr lang="en-CA" dirty="0"/>
              <a:t>“Level 1 Faults” are critical faults which when present, open the motor contactor. Level one faults, after a fault reset, require the operator to open and close the kill switch before re-engaging the motor contactor</a:t>
            </a:r>
          </a:p>
          <a:p>
            <a:r>
              <a:rPr lang="en-CA" dirty="0"/>
              <a:t>Faults exist for program exceptions, analog value exceptions, HMI watchdog, digital input comms, and other misc. items</a:t>
            </a:r>
          </a:p>
        </p:txBody>
      </p:sp>
    </p:spTree>
    <p:extLst>
      <p:ext uri="{BB962C8B-B14F-4D97-AF65-F5344CB8AC3E}">
        <p14:creationId xmlns:p14="http://schemas.microsoft.com/office/powerpoint/2010/main" val="2063465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A4600-3846-4252-889A-7F71369E8BCD}"/>
              </a:ext>
            </a:extLst>
          </p:cNvPr>
          <p:cNvSpPr>
            <a:spLocks noGrp="1"/>
          </p:cNvSpPr>
          <p:nvPr>
            <p:ph type="title"/>
          </p:nvPr>
        </p:nvSpPr>
        <p:spPr/>
        <p:txBody>
          <a:bodyPr/>
          <a:lstStyle/>
          <a:p>
            <a:r>
              <a:rPr lang="en-CA" dirty="0" err="1"/>
              <a:t>Hmi</a:t>
            </a:r>
            <a:r>
              <a:rPr lang="en-CA" dirty="0"/>
              <a:t> interface</a:t>
            </a:r>
          </a:p>
        </p:txBody>
      </p:sp>
      <p:sp>
        <p:nvSpPr>
          <p:cNvPr id="3" name="Content Placeholder 2">
            <a:extLst>
              <a:ext uri="{FF2B5EF4-FFF2-40B4-BE49-F238E27FC236}">
                <a16:creationId xmlns:a16="http://schemas.microsoft.com/office/drawing/2014/main" id="{99956CE7-F85D-431B-AB37-2DCDB91FE1B4}"/>
              </a:ext>
            </a:extLst>
          </p:cNvPr>
          <p:cNvSpPr>
            <a:spLocks noGrp="1"/>
          </p:cNvSpPr>
          <p:nvPr>
            <p:ph idx="1"/>
          </p:nvPr>
        </p:nvSpPr>
        <p:spPr/>
        <p:txBody>
          <a:bodyPr/>
          <a:lstStyle/>
          <a:p>
            <a:r>
              <a:rPr lang="en-CA" dirty="0"/>
              <a:t>A Nextion 3.2” Standard model is used as an HMI</a:t>
            </a:r>
          </a:p>
          <a:p>
            <a:r>
              <a:rPr lang="en-CA" dirty="0"/>
              <a:t>HMI has screens called: “Main”, “Status”, “Alarms”, and “Settings”</a:t>
            </a:r>
          </a:p>
          <a:p>
            <a:r>
              <a:rPr lang="en-CA" dirty="0"/>
              <a:t>Active telemetry, faults, the current time, and some performance settings are all available on the HMI</a:t>
            </a:r>
          </a:p>
        </p:txBody>
      </p:sp>
    </p:spTree>
    <p:extLst>
      <p:ext uri="{BB962C8B-B14F-4D97-AF65-F5344CB8AC3E}">
        <p14:creationId xmlns:p14="http://schemas.microsoft.com/office/powerpoint/2010/main" val="17506884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TotalTime>
  <Words>3093</Words>
  <Application>Microsoft Office PowerPoint</Application>
  <PresentationFormat>Widescreen</PresentationFormat>
  <Paragraphs>213</Paragraphs>
  <Slides>77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Cambria Math</vt:lpstr>
      <vt:lpstr>Tw Cen MT</vt:lpstr>
      <vt:lpstr>Circuit</vt:lpstr>
      <vt:lpstr>Control system for  electric motorcycle</vt:lpstr>
      <vt:lpstr>Project members</vt:lpstr>
      <vt:lpstr>Description of project</vt:lpstr>
      <vt:lpstr>Discrete systems within the vehicle</vt:lpstr>
      <vt:lpstr>Light control</vt:lpstr>
      <vt:lpstr>Analog stack</vt:lpstr>
      <vt:lpstr>EV Controller interface </vt:lpstr>
      <vt:lpstr>Fault handling</vt:lpstr>
      <vt:lpstr>Hmi interface</vt:lpstr>
      <vt:lpstr>Background concepts</vt:lpstr>
      <vt:lpstr>Operational amplifiers</vt:lpstr>
      <vt:lpstr>Instrumentation amplifiers</vt:lpstr>
      <vt:lpstr>Diode safeties</vt:lpstr>
      <vt:lpstr>Voltage dividers</vt:lpstr>
      <vt:lpstr>Serial buffers</vt:lpstr>
      <vt:lpstr>Isolated digital io</vt:lpstr>
      <vt:lpstr>design</vt:lpstr>
      <vt:lpstr>ELECTRICAL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MECHANICAL DESIGN</vt:lpstr>
      <vt:lpstr>Mechanical design</vt:lpstr>
      <vt:lpstr>Mechanical design</vt:lpstr>
      <vt:lpstr>Mechanical design</vt:lpstr>
      <vt:lpstr>Mechanical design</vt:lpstr>
      <vt:lpstr>Mechanical design</vt:lpstr>
      <vt:lpstr>Mechanical design</vt:lpstr>
      <vt:lpstr>Mechanical design</vt:lpstr>
      <vt:lpstr>Mechanical design</vt:lpstr>
      <vt:lpstr>Mechanical design</vt:lpstr>
      <vt:lpstr>Mechanical design</vt:lpstr>
      <vt:lpstr>Mechanical design</vt:lpstr>
      <vt:lpstr>Mechanical design</vt:lpstr>
      <vt:lpstr>Program design</vt:lpstr>
      <vt:lpstr>Program design</vt:lpstr>
      <vt:lpstr>Program design</vt:lpstr>
      <vt:lpstr>Program design</vt:lpstr>
      <vt:lpstr>Program design</vt:lpstr>
      <vt:lpstr>Program design</vt:lpstr>
      <vt:lpstr>Program design</vt:lpstr>
      <vt:lpstr>Program design</vt:lpstr>
      <vt:lpstr>Program design</vt:lpstr>
      <vt:lpstr>Program design</vt:lpstr>
      <vt:lpstr>Program design</vt:lpstr>
      <vt:lpstr>Hmi design</vt:lpstr>
      <vt:lpstr>Problems experienced</vt:lpstr>
      <vt:lpstr>Problems experienced</vt:lpstr>
      <vt:lpstr>Problems experienced</vt:lpstr>
      <vt:lpstr>Problems experienced</vt:lpstr>
      <vt:lpstr>Problems experienced</vt:lpstr>
      <vt:lpstr>Problems experienced</vt:lpstr>
      <vt:lpstr>Problems experienced</vt:lpstr>
      <vt:lpstr>Problems experienced</vt:lpstr>
      <vt:lpstr>conclusions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Cole Fuerth</dc:creator>
  <cp:lastModifiedBy>Cole Fuerth</cp:lastModifiedBy>
  <cp:revision>42</cp:revision>
  <dcterms:created xsi:type="dcterms:W3CDTF">2020-03-31T02:20:47Z</dcterms:created>
  <dcterms:modified xsi:type="dcterms:W3CDTF">2020-04-01T02:02:26Z</dcterms:modified>
</cp:coreProperties>
</file>